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326" r:id="rId2"/>
    <p:sldId id="259" r:id="rId3"/>
    <p:sldId id="260" r:id="rId4"/>
    <p:sldId id="278" r:id="rId5"/>
    <p:sldId id="261" r:id="rId6"/>
    <p:sldId id="262" r:id="rId7"/>
    <p:sldId id="265" r:id="rId8"/>
    <p:sldId id="266" r:id="rId9"/>
    <p:sldId id="263" r:id="rId10"/>
    <p:sldId id="264" r:id="rId11"/>
    <p:sldId id="325" r:id="rId12"/>
    <p:sldId id="268" r:id="rId13"/>
    <p:sldId id="271" r:id="rId14"/>
    <p:sldId id="270" r:id="rId15"/>
    <p:sldId id="269" r:id="rId16"/>
    <p:sldId id="272" r:id="rId17"/>
    <p:sldId id="273" r:id="rId18"/>
    <p:sldId id="276" r:id="rId19"/>
    <p:sldId id="275" r:id="rId20"/>
    <p:sldId id="267" r:id="rId21"/>
    <p:sldId id="274" r:id="rId22"/>
    <p:sldId id="277" r:id="rId23"/>
    <p:sldId id="279" r:id="rId24"/>
    <p:sldId id="280" r:id="rId25"/>
    <p:sldId id="282" r:id="rId26"/>
    <p:sldId id="284" r:id="rId27"/>
    <p:sldId id="283" r:id="rId28"/>
    <p:sldId id="285" r:id="rId29"/>
    <p:sldId id="330" r:id="rId30"/>
    <p:sldId id="286" r:id="rId31"/>
    <p:sldId id="287" r:id="rId32"/>
    <p:sldId id="288" r:id="rId33"/>
    <p:sldId id="289" r:id="rId34"/>
    <p:sldId id="290" r:id="rId35"/>
    <p:sldId id="291" r:id="rId36"/>
    <p:sldId id="327" r:id="rId37"/>
    <p:sldId id="292" r:id="rId38"/>
    <p:sldId id="293" r:id="rId39"/>
    <p:sldId id="294" r:id="rId40"/>
    <p:sldId id="328" r:id="rId41"/>
    <p:sldId id="329"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624"/>
  </p:normalViewPr>
  <p:slideViewPr>
    <p:cSldViewPr snapToGrid="0" snapToObjects="1">
      <p:cViewPr varScale="1">
        <p:scale>
          <a:sx n="90" d="100"/>
          <a:sy n="90" d="100"/>
        </p:scale>
        <p:origin x="88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D922FA-997A-AB45-81D3-04222DF25B18}" type="datetimeFigureOut">
              <a:rPr lang="en-US" smtClean="0"/>
              <a:t>2/13/18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F4909-6CC8-CC40-BD2B-51CCBF0165BA}"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D922FA-997A-AB45-81D3-04222DF25B18}" type="datetimeFigureOut">
              <a:rPr lang="en-US" smtClean="0"/>
              <a:t>2/13/18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F4909-6CC8-CC40-BD2B-51CCBF0165BA}"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D922FA-997A-AB45-81D3-04222DF25B18}" type="datetimeFigureOut">
              <a:rPr lang="en-US" smtClean="0"/>
              <a:t>2/13/18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F4909-6CC8-CC40-BD2B-51CCBF0165BA}"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D922FA-997A-AB45-81D3-04222DF25B18}" type="datetimeFigureOut">
              <a:rPr lang="en-US" smtClean="0"/>
              <a:t>2/13/18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F4909-6CC8-CC40-BD2B-51CCBF0165BA}"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D922FA-997A-AB45-81D3-04222DF25B18}" type="datetimeFigureOut">
              <a:rPr lang="en-US" smtClean="0"/>
              <a:t>2/13/18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F4909-6CC8-CC40-BD2B-51CCBF0165BA}"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D922FA-997A-AB45-81D3-04222DF25B18}" type="datetimeFigureOut">
              <a:rPr lang="en-US" smtClean="0"/>
              <a:t>2/13/18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F4909-6CC8-CC40-BD2B-51CCBF0165BA}"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D922FA-997A-AB45-81D3-04222DF25B18}" type="datetimeFigureOut">
              <a:rPr lang="en-US" smtClean="0"/>
              <a:t>2/13/18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EF4909-6CC8-CC40-BD2B-51CCBF0165BA}"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D922FA-997A-AB45-81D3-04222DF25B18}" type="datetimeFigureOut">
              <a:rPr lang="en-US" smtClean="0"/>
              <a:t>2/13/18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EF4909-6CC8-CC40-BD2B-51CCBF0165BA}"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922FA-997A-AB45-81D3-04222DF25B18}" type="datetimeFigureOut">
              <a:rPr lang="en-US" smtClean="0"/>
              <a:t>2/13/18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EF4909-6CC8-CC40-BD2B-51CCBF0165BA}"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D922FA-997A-AB45-81D3-04222DF25B18}" type="datetimeFigureOut">
              <a:rPr lang="en-US" smtClean="0"/>
              <a:t>2/13/18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F4909-6CC8-CC40-BD2B-51CCBF0165BA}"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D922FA-997A-AB45-81D3-04222DF25B18}" type="datetimeFigureOut">
              <a:rPr lang="en-US" smtClean="0"/>
              <a:t>2/13/18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F4909-6CC8-CC40-BD2B-51CCBF0165BA}"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922FA-997A-AB45-81D3-04222DF25B18}" type="datetimeFigureOut">
              <a:rPr lang="en-US" smtClean="0"/>
              <a:t>2/13/18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EF4909-6CC8-CC40-BD2B-51CCBF0165BA}"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AsKEPLBgJu0" TargetMode="Externa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smtClean="0">
                <a:solidFill>
                  <a:srgbClr val="E8950E"/>
                </a:solidFill>
              </a:rPr>
              <a:t>H.P. Lovecraft, “The Call of Cthulhu”</a:t>
            </a:r>
            <a:br>
              <a:rPr lang="en-US" sz="3800" dirty="0" smtClean="0">
                <a:solidFill>
                  <a:srgbClr val="E8950E"/>
                </a:solidFill>
              </a:rPr>
            </a:br>
            <a:endParaRPr lang="en-US" sz="3800" dirty="0">
              <a:solidFill>
                <a:srgbClr val="E8950E"/>
              </a:solidFill>
            </a:endParaRPr>
          </a:p>
        </p:txBody>
      </p:sp>
      <p:pic>
        <p:nvPicPr>
          <p:cNvPr id="3" name="Picture 2"/>
          <p:cNvPicPr>
            <a:picLocks noChangeAspect="1"/>
          </p:cNvPicPr>
          <p:nvPr/>
        </p:nvPicPr>
        <p:blipFill>
          <a:blip r:embed="rId2"/>
          <a:stretch>
            <a:fillRect/>
          </a:stretch>
        </p:blipFill>
        <p:spPr>
          <a:xfrm>
            <a:off x="638860" y="1651989"/>
            <a:ext cx="8047940" cy="5206011"/>
          </a:xfrm>
          <a:prstGeom prst="rect">
            <a:avLst/>
          </a:prstGeom>
        </p:spPr>
      </p:pic>
    </p:spTree>
    <p:extLst>
      <p:ext uri="{BB962C8B-B14F-4D97-AF65-F5344CB8AC3E}">
        <p14:creationId xmlns:p14="http://schemas.microsoft.com/office/powerpoint/2010/main" val="9018832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solidFill>
                  <a:srgbClr val="F79646"/>
                </a:solidFill>
              </a:rPr>
              <a:t>Necronomicon</a:t>
            </a:r>
            <a:endParaRPr lang="en-US" i="1" dirty="0">
              <a:solidFill>
                <a:srgbClr val="F79646"/>
              </a:solidFill>
            </a:endParaRPr>
          </a:p>
        </p:txBody>
      </p:sp>
      <p:sp>
        <p:nvSpPr>
          <p:cNvPr id="3" name="Content Placeholder 2"/>
          <p:cNvSpPr>
            <a:spLocks noGrp="1"/>
          </p:cNvSpPr>
          <p:nvPr>
            <p:ph idx="1"/>
          </p:nvPr>
        </p:nvSpPr>
        <p:spPr>
          <a:xfrm>
            <a:off x="457200" y="1600200"/>
            <a:ext cx="4249030" cy="4525963"/>
          </a:xfrm>
        </p:spPr>
        <p:txBody>
          <a:bodyPr>
            <a:normAutofit/>
          </a:bodyPr>
          <a:lstStyle/>
          <a:p>
            <a:r>
              <a:rPr lang="en-US" sz="3000" dirty="0" smtClean="0"/>
              <a:t>Fictional book of magic</a:t>
            </a:r>
          </a:p>
          <a:p>
            <a:r>
              <a:rPr lang="en-US" sz="3000" dirty="0" smtClean="0"/>
              <a:t>Written by “Mad Arab Abdul </a:t>
            </a:r>
            <a:r>
              <a:rPr lang="en-US" sz="3000" dirty="0" err="1" smtClean="0"/>
              <a:t>Alhazred</a:t>
            </a:r>
            <a:r>
              <a:rPr lang="en-US" sz="3000" dirty="0" smtClean="0"/>
              <a:t>”*</a:t>
            </a:r>
          </a:p>
          <a:p>
            <a:r>
              <a:rPr lang="en-US" sz="3000" dirty="0" smtClean="0"/>
              <a:t>Cited by other authors writing in the “</a:t>
            </a:r>
            <a:r>
              <a:rPr lang="en-US" sz="3000" dirty="0" err="1" smtClean="0"/>
              <a:t>Cthulhu</a:t>
            </a:r>
            <a:r>
              <a:rPr lang="en-US" sz="3000" dirty="0" smtClean="0"/>
              <a:t> Mythos”</a:t>
            </a:r>
          </a:p>
          <a:p>
            <a:r>
              <a:rPr lang="en-US" sz="3000" dirty="0" smtClean="0"/>
              <a:t>Appears in </a:t>
            </a:r>
            <a:r>
              <a:rPr lang="en-US" sz="3000" i="1" dirty="0" smtClean="0"/>
              <a:t>Evil Dead</a:t>
            </a:r>
            <a:r>
              <a:rPr lang="en-US" sz="3000" dirty="0" smtClean="0"/>
              <a:t> and </a:t>
            </a:r>
            <a:r>
              <a:rPr lang="en-US" sz="3000" i="1" dirty="0" smtClean="0"/>
              <a:t>Friday the 13</a:t>
            </a:r>
            <a:r>
              <a:rPr lang="en-US" sz="3000" i="1" baseline="30000" dirty="0" smtClean="0"/>
              <a:t>th</a:t>
            </a:r>
            <a:r>
              <a:rPr lang="en-US" sz="3000" dirty="0" smtClean="0"/>
              <a:t> series</a:t>
            </a:r>
            <a:endParaRPr lang="en-US" sz="3000" dirty="0"/>
          </a:p>
        </p:txBody>
      </p:sp>
      <p:pic>
        <p:nvPicPr>
          <p:cNvPr id="4" name="Picture 3"/>
          <p:cNvPicPr>
            <a:picLocks noChangeAspect="1"/>
          </p:cNvPicPr>
          <p:nvPr/>
        </p:nvPicPr>
        <p:blipFill>
          <a:blip r:embed="rId2"/>
          <a:stretch>
            <a:fillRect/>
          </a:stretch>
        </p:blipFill>
        <p:spPr>
          <a:xfrm>
            <a:off x="5341198" y="1350494"/>
            <a:ext cx="3802802" cy="5507506"/>
          </a:xfrm>
          <a:prstGeom prst="rect">
            <a:avLst/>
          </a:prstGeom>
        </p:spPr>
      </p:pic>
    </p:spTree>
    <p:extLst>
      <p:ext uri="{BB962C8B-B14F-4D97-AF65-F5344CB8AC3E}">
        <p14:creationId xmlns:p14="http://schemas.microsoft.com/office/powerpoint/2010/main" val="42759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Lovecraft’s Sketch of </a:t>
            </a:r>
            <a:r>
              <a:rPr lang="en-US" dirty="0" err="1" smtClean="0">
                <a:solidFill>
                  <a:schemeClr val="accent6"/>
                </a:solidFill>
              </a:rPr>
              <a:t>Cthulhu</a:t>
            </a:r>
            <a:endParaRPr lang="en-US" dirty="0">
              <a:solidFill>
                <a:schemeClr val="accent6"/>
              </a:solidFill>
            </a:endParaRPr>
          </a:p>
        </p:txBody>
      </p:sp>
      <p:pic>
        <p:nvPicPr>
          <p:cNvPr id="4" name="Picture 3"/>
          <p:cNvPicPr>
            <a:picLocks noChangeAspect="1"/>
          </p:cNvPicPr>
          <p:nvPr/>
        </p:nvPicPr>
        <p:blipFill>
          <a:blip r:embed="rId2"/>
          <a:stretch>
            <a:fillRect/>
          </a:stretch>
        </p:blipFill>
        <p:spPr>
          <a:xfrm>
            <a:off x="2439989" y="1396999"/>
            <a:ext cx="4255669" cy="5257969"/>
          </a:xfrm>
          <a:prstGeom prst="rect">
            <a:avLst/>
          </a:prstGeom>
        </p:spPr>
      </p:pic>
    </p:spTree>
    <p:extLst>
      <p:ext uri="{BB962C8B-B14F-4D97-AF65-F5344CB8AC3E}">
        <p14:creationId xmlns:p14="http://schemas.microsoft.com/office/powerpoint/2010/main" val="1779216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Cthulhu</a:t>
            </a:r>
            <a:r>
              <a:rPr lang="en-US" dirty="0" smtClean="0"/>
              <a:t> Fan Art</a:t>
            </a:r>
            <a:endParaRPr lang="en-US" dirty="0"/>
          </a:p>
        </p:txBody>
      </p:sp>
      <p:pic>
        <p:nvPicPr>
          <p:cNvPr id="3" name="Picture 2"/>
          <p:cNvPicPr>
            <a:picLocks noChangeAspect="1"/>
          </p:cNvPicPr>
          <p:nvPr/>
        </p:nvPicPr>
        <p:blipFill>
          <a:blip r:embed="rId2"/>
          <a:stretch>
            <a:fillRect/>
          </a:stretch>
        </p:blipFill>
        <p:spPr>
          <a:xfrm>
            <a:off x="1000500" y="1486321"/>
            <a:ext cx="7162239" cy="5371679"/>
          </a:xfrm>
          <a:prstGeom prst="rect">
            <a:avLst/>
          </a:prstGeom>
        </p:spPr>
      </p:pic>
    </p:spTree>
    <p:extLst>
      <p:ext uri="{BB962C8B-B14F-4D97-AF65-F5344CB8AC3E}">
        <p14:creationId xmlns:p14="http://schemas.microsoft.com/office/powerpoint/2010/main" val="3071458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Cthulhu</a:t>
            </a:r>
            <a:r>
              <a:rPr lang="en-US" dirty="0" smtClean="0"/>
              <a:t> Fan Art</a:t>
            </a:r>
            <a:endParaRPr lang="en-US" dirty="0"/>
          </a:p>
        </p:txBody>
      </p:sp>
      <p:pic>
        <p:nvPicPr>
          <p:cNvPr id="3" name="Picture 2"/>
          <p:cNvPicPr>
            <a:picLocks noChangeAspect="1"/>
          </p:cNvPicPr>
          <p:nvPr/>
        </p:nvPicPr>
        <p:blipFill>
          <a:blip r:embed="rId2"/>
          <a:stretch>
            <a:fillRect/>
          </a:stretch>
        </p:blipFill>
        <p:spPr>
          <a:xfrm>
            <a:off x="942779" y="1399738"/>
            <a:ext cx="7277681" cy="5458261"/>
          </a:xfrm>
          <a:prstGeom prst="rect">
            <a:avLst/>
          </a:prstGeom>
        </p:spPr>
      </p:pic>
    </p:spTree>
    <p:extLst>
      <p:ext uri="{BB962C8B-B14F-4D97-AF65-F5344CB8AC3E}">
        <p14:creationId xmlns:p14="http://schemas.microsoft.com/office/powerpoint/2010/main" val="335815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Cthulhu</a:t>
            </a:r>
            <a:r>
              <a:rPr lang="en-US" dirty="0" smtClean="0"/>
              <a:t> Fan Art</a:t>
            </a:r>
            <a:endParaRPr lang="en-US" dirty="0"/>
          </a:p>
        </p:txBody>
      </p:sp>
      <p:pic>
        <p:nvPicPr>
          <p:cNvPr id="3" name="Picture 2"/>
          <p:cNvPicPr>
            <a:picLocks noChangeAspect="1"/>
          </p:cNvPicPr>
          <p:nvPr/>
        </p:nvPicPr>
        <p:blipFill>
          <a:blip r:embed="rId2"/>
          <a:stretch>
            <a:fillRect/>
          </a:stretch>
        </p:blipFill>
        <p:spPr>
          <a:xfrm>
            <a:off x="0" y="1199119"/>
            <a:ext cx="8951596" cy="5594748"/>
          </a:xfrm>
          <a:prstGeom prst="rect">
            <a:avLst/>
          </a:prstGeom>
        </p:spPr>
      </p:pic>
    </p:spTree>
    <p:extLst>
      <p:ext uri="{BB962C8B-B14F-4D97-AF65-F5344CB8AC3E}">
        <p14:creationId xmlns:p14="http://schemas.microsoft.com/office/powerpoint/2010/main" val="4067648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Cthulhu</a:t>
            </a:r>
            <a:r>
              <a:rPr lang="en-US" dirty="0" smtClean="0"/>
              <a:t> Fan Art</a:t>
            </a:r>
            <a:endParaRPr lang="en-US" dirty="0"/>
          </a:p>
        </p:txBody>
      </p:sp>
      <p:pic>
        <p:nvPicPr>
          <p:cNvPr id="3" name="Picture 2"/>
          <p:cNvPicPr>
            <a:picLocks noChangeAspect="1"/>
          </p:cNvPicPr>
          <p:nvPr/>
        </p:nvPicPr>
        <p:blipFill>
          <a:blip r:embed="rId2"/>
          <a:stretch>
            <a:fillRect/>
          </a:stretch>
        </p:blipFill>
        <p:spPr>
          <a:xfrm>
            <a:off x="2281434" y="1719416"/>
            <a:ext cx="4500715" cy="4517519"/>
          </a:xfrm>
          <a:prstGeom prst="rect">
            <a:avLst/>
          </a:prstGeom>
        </p:spPr>
      </p:pic>
    </p:spTree>
    <p:extLst>
      <p:ext uri="{BB962C8B-B14F-4D97-AF65-F5344CB8AC3E}">
        <p14:creationId xmlns:p14="http://schemas.microsoft.com/office/powerpoint/2010/main" val="41824069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Cthulhu</a:t>
            </a:r>
            <a:r>
              <a:rPr lang="en-US" dirty="0" smtClean="0"/>
              <a:t> Fan Art</a:t>
            </a:r>
            <a:endParaRPr lang="en-US" dirty="0"/>
          </a:p>
        </p:txBody>
      </p:sp>
      <p:pic>
        <p:nvPicPr>
          <p:cNvPr id="3" name="Picture 2"/>
          <p:cNvPicPr>
            <a:picLocks noChangeAspect="1"/>
          </p:cNvPicPr>
          <p:nvPr/>
        </p:nvPicPr>
        <p:blipFill>
          <a:blip r:embed="rId2"/>
          <a:stretch>
            <a:fillRect/>
          </a:stretch>
        </p:blipFill>
        <p:spPr>
          <a:xfrm>
            <a:off x="1714500" y="1671450"/>
            <a:ext cx="5715000" cy="5041900"/>
          </a:xfrm>
          <a:prstGeom prst="rect">
            <a:avLst/>
          </a:prstGeom>
        </p:spPr>
      </p:pic>
    </p:spTree>
    <p:extLst>
      <p:ext uri="{BB962C8B-B14F-4D97-AF65-F5344CB8AC3E}">
        <p14:creationId xmlns:p14="http://schemas.microsoft.com/office/powerpoint/2010/main" val="1444039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Cthulhu</a:t>
            </a:r>
            <a:r>
              <a:rPr lang="en-US" dirty="0" smtClean="0"/>
              <a:t> Fan Art</a:t>
            </a:r>
            <a:endParaRPr lang="en-US" dirty="0"/>
          </a:p>
        </p:txBody>
      </p:sp>
      <p:pic>
        <p:nvPicPr>
          <p:cNvPr id="3" name="Picture 2"/>
          <p:cNvPicPr>
            <a:picLocks noChangeAspect="1"/>
          </p:cNvPicPr>
          <p:nvPr/>
        </p:nvPicPr>
        <p:blipFill>
          <a:blip r:embed="rId2"/>
          <a:stretch>
            <a:fillRect/>
          </a:stretch>
        </p:blipFill>
        <p:spPr>
          <a:xfrm>
            <a:off x="1905000" y="1417638"/>
            <a:ext cx="5334000" cy="5334000"/>
          </a:xfrm>
          <a:prstGeom prst="rect">
            <a:avLst/>
          </a:prstGeom>
        </p:spPr>
      </p:pic>
    </p:spTree>
    <p:extLst>
      <p:ext uri="{BB962C8B-B14F-4D97-AF65-F5344CB8AC3E}">
        <p14:creationId xmlns:p14="http://schemas.microsoft.com/office/powerpoint/2010/main" val="4254656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Cthulhu</a:t>
            </a:r>
            <a:r>
              <a:rPr lang="en-US" dirty="0" smtClean="0"/>
              <a:t> Fan Art</a:t>
            </a:r>
            <a:endParaRPr lang="en-US" dirty="0"/>
          </a:p>
        </p:txBody>
      </p:sp>
      <p:pic>
        <p:nvPicPr>
          <p:cNvPr id="4" name="Picture 3"/>
          <p:cNvPicPr>
            <a:picLocks noChangeAspect="1"/>
          </p:cNvPicPr>
          <p:nvPr/>
        </p:nvPicPr>
        <p:blipFill>
          <a:blip r:embed="rId2"/>
          <a:stretch>
            <a:fillRect/>
          </a:stretch>
        </p:blipFill>
        <p:spPr>
          <a:xfrm>
            <a:off x="0" y="1714500"/>
            <a:ext cx="9144000" cy="5143500"/>
          </a:xfrm>
          <a:prstGeom prst="rect">
            <a:avLst/>
          </a:prstGeom>
        </p:spPr>
      </p:pic>
    </p:spTree>
    <p:extLst>
      <p:ext uri="{BB962C8B-B14F-4D97-AF65-F5344CB8AC3E}">
        <p14:creationId xmlns:p14="http://schemas.microsoft.com/office/powerpoint/2010/main" val="3591294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Cthulhu</a:t>
            </a:r>
            <a:r>
              <a:rPr lang="en-US" dirty="0" smtClean="0"/>
              <a:t> Fan Art</a:t>
            </a:r>
            <a:endParaRPr lang="en-US" dirty="0"/>
          </a:p>
        </p:txBody>
      </p:sp>
      <p:pic>
        <p:nvPicPr>
          <p:cNvPr id="4" name="Picture 3"/>
          <p:cNvPicPr>
            <a:picLocks noChangeAspect="1"/>
          </p:cNvPicPr>
          <p:nvPr/>
        </p:nvPicPr>
        <p:blipFill>
          <a:blip r:embed="rId2"/>
          <a:stretch>
            <a:fillRect/>
          </a:stretch>
        </p:blipFill>
        <p:spPr>
          <a:xfrm>
            <a:off x="2058723" y="1634192"/>
            <a:ext cx="5122814" cy="5223808"/>
          </a:xfrm>
          <a:prstGeom prst="rect">
            <a:avLst/>
          </a:prstGeom>
        </p:spPr>
      </p:pic>
    </p:spTree>
    <p:extLst>
      <p:ext uri="{BB962C8B-B14F-4D97-AF65-F5344CB8AC3E}">
        <p14:creationId xmlns:p14="http://schemas.microsoft.com/office/powerpoint/2010/main" val="29638868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H.P. Lovecraft (1890-1937)</a:t>
            </a:r>
            <a:endParaRPr lang="en-US" dirty="0">
              <a:solidFill>
                <a:srgbClr val="F79646"/>
              </a:solidFill>
            </a:endParaRPr>
          </a:p>
        </p:txBody>
      </p:sp>
      <p:sp>
        <p:nvSpPr>
          <p:cNvPr id="3" name="Content Placeholder 2"/>
          <p:cNvSpPr>
            <a:spLocks noGrp="1"/>
          </p:cNvSpPr>
          <p:nvPr>
            <p:ph idx="1"/>
          </p:nvPr>
        </p:nvSpPr>
        <p:spPr>
          <a:xfrm>
            <a:off x="457200" y="1600200"/>
            <a:ext cx="4454461" cy="4525963"/>
          </a:xfrm>
        </p:spPr>
        <p:txBody>
          <a:bodyPr>
            <a:normAutofit lnSpcReduction="10000"/>
          </a:bodyPr>
          <a:lstStyle/>
          <a:p>
            <a:r>
              <a:rPr lang="en-US" dirty="0" smtClean="0"/>
              <a:t>Born Providence, Rhode Island</a:t>
            </a:r>
          </a:p>
          <a:p>
            <a:r>
              <a:rPr lang="en-US" dirty="0" smtClean="0"/>
              <a:t>First published story at age 31</a:t>
            </a:r>
          </a:p>
          <a:p>
            <a:r>
              <a:rPr lang="en-US" dirty="0" smtClean="0"/>
              <a:t>Best known for fiction, but also prolific in poetry, non-fiction, journalism, letters</a:t>
            </a:r>
          </a:p>
          <a:p>
            <a:r>
              <a:rPr lang="en-US" dirty="0" smtClean="0"/>
              <a:t>Died at age 46</a:t>
            </a:r>
          </a:p>
          <a:p>
            <a:endParaRPr lang="en-US" dirty="0"/>
          </a:p>
        </p:txBody>
      </p:sp>
      <p:pic>
        <p:nvPicPr>
          <p:cNvPr id="4" name="Picture 3"/>
          <p:cNvPicPr>
            <a:picLocks noChangeAspect="1"/>
          </p:cNvPicPr>
          <p:nvPr/>
        </p:nvPicPr>
        <p:blipFill>
          <a:blip r:embed="rId2"/>
          <a:stretch>
            <a:fillRect/>
          </a:stretch>
        </p:blipFill>
        <p:spPr>
          <a:xfrm>
            <a:off x="4886974" y="1600200"/>
            <a:ext cx="4257026" cy="5257800"/>
          </a:xfrm>
          <a:prstGeom prst="rect">
            <a:avLst/>
          </a:prstGeom>
        </p:spPr>
      </p:pic>
    </p:spTree>
    <p:extLst>
      <p:ext uri="{BB962C8B-B14F-4D97-AF65-F5344CB8AC3E}">
        <p14:creationId xmlns:p14="http://schemas.microsoft.com/office/powerpoint/2010/main" val="20061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Cthulhu</a:t>
            </a:r>
            <a:r>
              <a:rPr lang="en-US" dirty="0" smtClean="0"/>
              <a:t> Fan Art (</a:t>
            </a:r>
            <a:r>
              <a:rPr lang="en-US" i="1" dirty="0" smtClean="0"/>
              <a:t>South Park</a:t>
            </a:r>
            <a:r>
              <a:rPr lang="en-US" dirty="0"/>
              <a:t>)</a:t>
            </a:r>
            <a:br>
              <a:rPr lang="en-US" dirty="0"/>
            </a:br>
            <a:r>
              <a:rPr lang="en-US" sz="2200" dirty="0">
                <a:hlinkClick r:id="rId2"/>
              </a:rPr>
              <a:t>https://www.youtube.com/watch?v=</a:t>
            </a:r>
            <a:r>
              <a:rPr lang="en-US" sz="2200" dirty="0" smtClean="0">
                <a:hlinkClick r:id="rId2"/>
              </a:rPr>
              <a:t>AsKEPLBgJu0</a:t>
            </a:r>
            <a:r>
              <a:rPr lang="en-US" sz="2200" dirty="0" smtClean="0"/>
              <a:t> </a:t>
            </a:r>
            <a:endParaRPr lang="en-US" sz="2200" dirty="0"/>
          </a:p>
        </p:txBody>
      </p:sp>
      <p:pic>
        <p:nvPicPr>
          <p:cNvPr id="5" name="Picture 4"/>
          <p:cNvPicPr>
            <a:picLocks noChangeAspect="1"/>
          </p:cNvPicPr>
          <p:nvPr/>
        </p:nvPicPr>
        <p:blipFill>
          <a:blip r:embed="rId3"/>
          <a:stretch>
            <a:fillRect/>
          </a:stretch>
        </p:blipFill>
        <p:spPr>
          <a:xfrm>
            <a:off x="0" y="1714500"/>
            <a:ext cx="9144000" cy="5143500"/>
          </a:xfrm>
          <a:prstGeom prst="rect">
            <a:avLst/>
          </a:prstGeom>
        </p:spPr>
      </p:pic>
    </p:spTree>
    <p:extLst>
      <p:ext uri="{BB962C8B-B14F-4D97-AF65-F5344CB8AC3E}">
        <p14:creationId xmlns:p14="http://schemas.microsoft.com/office/powerpoint/2010/main" val="1523290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400" dirty="0" smtClean="0">
                <a:solidFill>
                  <a:srgbClr val="F79646"/>
                </a:solidFill>
              </a:rPr>
              <a:t>Alfred, Lord Tennyson, “The Kraken” (1830)</a:t>
            </a:r>
            <a:endParaRPr lang="en-US" sz="3400" dirty="0">
              <a:solidFill>
                <a:srgbClr val="F79646"/>
              </a:solidFill>
            </a:endParaRPr>
          </a:p>
        </p:txBody>
      </p:sp>
      <p:sp>
        <p:nvSpPr>
          <p:cNvPr id="3" name="Content Placeholder 2"/>
          <p:cNvSpPr>
            <a:spLocks noGrp="1"/>
          </p:cNvSpPr>
          <p:nvPr>
            <p:ph idx="1"/>
          </p:nvPr>
        </p:nvSpPr>
        <p:spPr>
          <a:xfrm>
            <a:off x="457200" y="1600200"/>
            <a:ext cx="5949853" cy="5257800"/>
          </a:xfrm>
        </p:spPr>
        <p:txBody>
          <a:bodyPr>
            <a:normAutofit fontScale="70000" lnSpcReduction="20000"/>
          </a:bodyPr>
          <a:lstStyle/>
          <a:p>
            <a:pPr marL="0" indent="0">
              <a:buNone/>
            </a:pPr>
            <a:r>
              <a:rPr lang="en-US" dirty="0"/>
              <a:t>Below the thunders of the upper </a:t>
            </a:r>
            <a:r>
              <a:rPr lang="en-US" dirty="0" smtClean="0"/>
              <a:t>deep,</a:t>
            </a:r>
            <a:r>
              <a:rPr lang="en-US" dirty="0"/>
              <a:t/>
            </a:r>
            <a:br>
              <a:rPr lang="en-US" dirty="0"/>
            </a:br>
            <a:r>
              <a:rPr lang="en-US" dirty="0" smtClean="0"/>
              <a:t>Far, </a:t>
            </a:r>
            <a:r>
              <a:rPr lang="en-US" dirty="0"/>
              <a:t>far beneath in the abysmal sea,</a:t>
            </a:r>
            <a:br>
              <a:rPr lang="en-US" dirty="0"/>
            </a:br>
            <a:r>
              <a:rPr lang="en-US" dirty="0"/>
              <a:t>His ancient, dreamless, </a:t>
            </a:r>
            <a:r>
              <a:rPr lang="en-US" dirty="0" err="1"/>
              <a:t>uninvaded</a:t>
            </a:r>
            <a:r>
              <a:rPr lang="en-US" dirty="0"/>
              <a:t> sleep</a:t>
            </a:r>
            <a:br>
              <a:rPr lang="en-US" dirty="0"/>
            </a:br>
            <a:r>
              <a:rPr lang="en-US" dirty="0"/>
              <a:t>The Kraken </a:t>
            </a:r>
            <a:r>
              <a:rPr lang="en-US" dirty="0" err="1"/>
              <a:t>sleepeth</a:t>
            </a:r>
            <a:r>
              <a:rPr lang="en-US" dirty="0"/>
              <a:t>: faintest </a:t>
            </a:r>
            <a:r>
              <a:rPr lang="en-US" dirty="0" err="1"/>
              <a:t>sunlights</a:t>
            </a:r>
            <a:r>
              <a:rPr lang="en-US" dirty="0"/>
              <a:t> flee</a:t>
            </a:r>
            <a:br>
              <a:rPr lang="en-US" dirty="0"/>
            </a:br>
            <a:r>
              <a:rPr lang="en-US" dirty="0"/>
              <a:t>About his shadowy sides; above him swell</a:t>
            </a:r>
            <a:br>
              <a:rPr lang="en-US" dirty="0"/>
            </a:br>
            <a:r>
              <a:rPr lang="en-US" dirty="0"/>
              <a:t>Huge sponges of millennial growth and height;</a:t>
            </a:r>
            <a:br>
              <a:rPr lang="en-US" dirty="0"/>
            </a:br>
            <a:r>
              <a:rPr lang="en-US" dirty="0"/>
              <a:t>And far away into the sickly light,</a:t>
            </a:r>
            <a:br>
              <a:rPr lang="en-US" dirty="0"/>
            </a:br>
            <a:r>
              <a:rPr lang="en-US" dirty="0"/>
              <a:t>From many a wondrous grot and secret cell</a:t>
            </a:r>
            <a:br>
              <a:rPr lang="en-US" dirty="0"/>
            </a:br>
            <a:r>
              <a:rPr lang="en-US" dirty="0" smtClean="0"/>
              <a:t>Unnumbered </a:t>
            </a:r>
            <a:r>
              <a:rPr lang="en-US" dirty="0"/>
              <a:t>and enormous </a:t>
            </a:r>
            <a:r>
              <a:rPr lang="en-US" dirty="0" err="1"/>
              <a:t>polypi</a:t>
            </a:r>
            <a:r>
              <a:rPr lang="en-US" dirty="0"/>
              <a:t/>
            </a:r>
            <a:br>
              <a:rPr lang="en-US" dirty="0"/>
            </a:br>
            <a:r>
              <a:rPr lang="en-US" dirty="0"/>
              <a:t>Winnow with giant arms the slumbering green.</a:t>
            </a:r>
            <a:br>
              <a:rPr lang="en-US" dirty="0"/>
            </a:br>
            <a:r>
              <a:rPr lang="en-US" dirty="0"/>
              <a:t>There hath he lain for ages, and will lie</a:t>
            </a:r>
            <a:br>
              <a:rPr lang="en-US" dirty="0"/>
            </a:br>
            <a:r>
              <a:rPr lang="en-US" dirty="0"/>
              <a:t>Battening upon huge </a:t>
            </a:r>
            <a:r>
              <a:rPr lang="en-US" dirty="0" smtClean="0"/>
              <a:t>sea worms </a:t>
            </a:r>
            <a:r>
              <a:rPr lang="en-US" dirty="0"/>
              <a:t>in his sleep,</a:t>
            </a:r>
            <a:br>
              <a:rPr lang="en-US" dirty="0"/>
            </a:br>
            <a:r>
              <a:rPr lang="en-US" dirty="0"/>
              <a:t>Until the latter fire shall heat the deep;</a:t>
            </a:r>
            <a:br>
              <a:rPr lang="en-US" dirty="0"/>
            </a:br>
            <a:r>
              <a:rPr lang="en-US" dirty="0"/>
              <a:t>Then once by man and angels to be seen,</a:t>
            </a:r>
            <a:br>
              <a:rPr lang="en-US" dirty="0"/>
            </a:br>
            <a:r>
              <a:rPr lang="en-US" dirty="0"/>
              <a:t>In roaring he shall rise and on the surface die.</a:t>
            </a:r>
          </a:p>
        </p:txBody>
      </p:sp>
      <p:pic>
        <p:nvPicPr>
          <p:cNvPr id="4" name="Picture 3"/>
          <p:cNvPicPr>
            <a:picLocks noChangeAspect="1"/>
          </p:cNvPicPr>
          <p:nvPr/>
        </p:nvPicPr>
        <p:blipFill>
          <a:blip r:embed="rId2"/>
          <a:stretch>
            <a:fillRect/>
          </a:stretch>
        </p:blipFill>
        <p:spPr>
          <a:xfrm>
            <a:off x="6493738" y="3155979"/>
            <a:ext cx="2650262" cy="3702020"/>
          </a:xfrm>
          <a:prstGeom prst="rect">
            <a:avLst/>
          </a:prstGeom>
        </p:spPr>
      </p:pic>
    </p:spTree>
    <p:extLst>
      <p:ext uri="{BB962C8B-B14F-4D97-AF65-F5344CB8AC3E}">
        <p14:creationId xmlns:p14="http://schemas.microsoft.com/office/powerpoint/2010/main" val="32161318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Signal Question</a:t>
            </a:r>
            <a:endParaRPr lang="en-US" dirty="0">
              <a:solidFill>
                <a:srgbClr val="F79646"/>
              </a:solidFill>
            </a:endParaRPr>
          </a:p>
        </p:txBody>
      </p:sp>
      <p:sp>
        <p:nvSpPr>
          <p:cNvPr id="3" name="Content Placeholder 2"/>
          <p:cNvSpPr>
            <a:spLocks noGrp="1"/>
          </p:cNvSpPr>
          <p:nvPr>
            <p:ph idx="1"/>
          </p:nvPr>
        </p:nvSpPr>
        <p:spPr/>
        <p:txBody>
          <a:bodyPr/>
          <a:lstStyle/>
          <a:p>
            <a:pPr marL="0" indent="0">
              <a:buNone/>
            </a:pPr>
            <a:r>
              <a:rPr lang="en-US" dirty="0"/>
              <a:t>What </a:t>
            </a:r>
            <a:r>
              <a:rPr lang="en-US" dirty="0" smtClean="0"/>
              <a:t>is Lovecraft’s </a:t>
            </a:r>
            <a:r>
              <a:rPr lang="en-US" dirty="0"/>
              <a:t>narrator so terrified of? </a:t>
            </a:r>
            <a:r>
              <a:rPr lang="en-US" dirty="0" smtClean="0"/>
              <a:t>How would you describe the style of this story? </a:t>
            </a:r>
          </a:p>
          <a:p>
            <a:pPr marL="0" indent="0">
              <a:buNone/>
            </a:pPr>
            <a:endParaRPr lang="en-US" dirty="0"/>
          </a:p>
          <a:p>
            <a:pPr marL="0" indent="0">
              <a:buNone/>
            </a:pPr>
            <a:r>
              <a:rPr lang="en-US" dirty="0" smtClean="0"/>
              <a:t>Put another way: if this is a “weird” tale, then what in it is weird, abnormal, unusual, strange? </a:t>
            </a:r>
            <a:endParaRPr lang="en-US" dirty="0"/>
          </a:p>
          <a:p>
            <a:pPr marL="0" indent="0">
              <a:buNone/>
            </a:pPr>
            <a:endParaRPr lang="en-US" dirty="0"/>
          </a:p>
        </p:txBody>
      </p:sp>
    </p:spTree>
    <p:extLst>
      <p:ext uri="{BB962C8B-B14F-4D97-AF65-F5344CB8AC3E}">
        <p14:creationId xmlns:p14="http://schemas.microsoft.com/office/powerpoint/2010/main" val="161485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F79646"/>
                </a:solidFill>
              </a:rPr>
              <a:t>Lovecraft, “Supernatural Horror in Literature” (1927)</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“The </a:t>
            </a:r>
            <a:r>
              <a:rPr lang="en-US" dirty="0"/>
              <a:t>true weird tale has something more than secret murder, bloody bones, or a sheeted form clanking chains according to rule. A certain atmosphere of breathless and unexplainable dread of outer, unknown forces must be present; and there must be a hint, expressed with a seriousness and portentousness becoming its subject, of that most terrible conception of the human brain--a malign and particular suspension or defeat of those fixed laws of Nature which are our only safeguard against the assaults of chaos and the daemons of unplumbed space</a:t>
            </a:r>
            <a:r>
              <a:rPr lang="en-US" dirty="0" smtClean="0"/>
              <a:t>.”</a:t>
            </a:r>
            <a:endParaRPr lang="en-US" dirty="0"/>
          </a:p>
        </p:txBody>
      </p:sp>
    </p:spTree>
    <p:extLst>
      <p:ext uri="{BB962C8B-B14F-4D97-AF65-F5344CB8AC3E}">
        <p14:creationId xmlns:p14="http://schemas.microsoft.com/office/powerpoint/2010/main" val="26532507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rgbClr val="F79646"/>
                </a:solidFill>
              </a:rPr>
              <a:t>Lovecraft, “Supernatural Horror in Literature” (1927)</a:t>
            </a:r>
          </a:p>
        </p:txBody>
      </p:sp>
      <p:sp>
        <p:nvSpPr>
          <p:cNvPr id="3" name="Content Placeholder 2"/>
          <p:cNvSpPr>
            <a:spLocks noGrp="1"/>
          </p:cNvSpPr>
          <p:nvPr>
            <p:ph idx="1"/>
          </p:nvPr>
        </p:nvSpPr>
        <p:spPr/>
        <p:txBody>
          <a:bodyPr/>
          <a:lstStyle/>
          <a:p>
            <a:pPr marL="0" indent="0">
              <a:buNone/>
            </a:pPr>
            <a:r>
              <a:rPr lang="en-US" dirty="0" smtClean="0"/>
              <a:t>“The </a:t>
            </a:r>
            <a:r>
              <a:rPr lang="en-US" dirty="0"/>
              <a:t>one test of the really weird is simply this—whether or not there be excited in the reader a profound sense of dread, and of contact with unknown spheres and powers; a subtle attitude of awed listening, as if for the beating of black wings or the scratching of outside shapes and entities on the known universe’s utmost rim</a:t>
            </a:r>
            <a:r>
              <a:rPr lang="en-US" dirty="0" smtClean="0"/>
              <a:t>.”</a:t>
            </a:r>
            <a:endParaRPr lang="en-US" dirty="0"/>
          </a:p>
          <a:p>
            <a:pPr marL="0" indent="0">
              <a:buNone/>
            </a:pPr>
            <a:endParaRPr lang="en-US" dirty="0"/>
          </a:p>
        </p:txBody>
      </p:sp>
    </p:spTree>
    <p:extLst>
      <p:ext uri="{BB962C8B-B14F-4D97-AF65-F5344CB8AC3E}">
        <p14:creationId xmlns:p14="http://schemas.microsoft.com/office/powerpoint/2010/main" val="998030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Science and the “Weird” Tale</a:t>
            </a:r>
            <a:endParaRPr lang="en-US" dirty="0">
              <a:solidFill>
                <a:srgbClr val="F79646"/>
              </a:solidFill>
            </a:endParaRPr>
          </a:p>
        </p:txBody>
      </p:sp>
      <p:sp>
        <p:nvSpPr>
          <p:cNvPr id="3" name="Content Placeholder 2"/>
          <p:cNvSpPr>
            <a:spLocks noGrp="1"/>
          </p:cNvSpPr>
          <p:nvPr>
            <p:ph idx="1"/>
          </p:nvPr>
        </p:nvSpPr>
        <p:spPr>
          <a:xfrm>
            <a:off x="457200" y="1600200"/>
            <a:ext cx="8229600" cy="5058146"/>
          </a:xfrm>
        </p:spPr>
        <p:txBody>
          <a:bodyPr>
            <a:normAutofit fontScale="70000" lnSpcReduction="20000"/>
          </a:bodyPr>
          <a:lstStyle/>
          <a:p>
            <a:pPr marL="0" indent="0">
              <a:buNone/>
            </a:pPr>
            <a:r>
              <a:rPr lang="en-US" dirty="0" smtClean="0"/>
              <a:t>Read the first paragraph of “The Call of </a:t>
            </a:r>
            <a:r>
              <a:rPr lang="en-US" dirty="0" err="1" smtClean="0"/>
              <a:t>Cthulhu</a:t>
            </a:r>
            <a:r>
              <a:rPr lang="en-US" dirty="0" smtClean="0"/>
              <a:t>”: </a:t>
            </a:r>
            <a:endParaRPr lang="en-US" dirty="0"/>
          </a:p>
          <a:p>
            <a:pPr marL="0" indent="0">
              <a:buNone/>
            </a:pPr>
            <a:endParaRPr lang="en-US" dirty="0" smtClean="0"/>
          </a:p>
          <a:p>
            <a:pPr marL="0" indent="0">
              <a:buNone/>
            </a:pPr>
            <a:r>
              <a:rPr lang="en-US" sz="3400" dirty="0" smtClean="0"/>
              <a:t>“The </a:t>
            </a:r>
            <a:r>
              <a:rPr lang="en-US" sz="3400" dirty="0"/>
              <a:t>most merciful thing in the world, I think, is the inability of the human mind to correlate all its contents. We live on a placid island of ignorance in the midst of black seas of infinity, and it was not meant that we should voyage far. The sciences, each straining in its own direction, have hitherto harmed us little; but some day the piecing together of dissociated knowledge will open up such terrifying vistas of reality, and of our frightful position therein, that we shall either go mad from the revelation or flee from the light into the peace and safety of a new dark age</a:t>
            </a:r>
            <a:r>
              <a:rPr lang="en-US" sz="3400" dirty="0" smtClean="0"/>
              <a:t>.”</a:t>
            </a:r>
          </a:p>
          <a:p>
            <a:pPr marL="0" indent="0">
              <a:buNone/>
            </a:pPr>
            <a:endParaRPr lang="en-US" dirty="0">
              <a:solidFill>
                <a:srgbClr val="E8950E"/>
              </a:solidFill>
            </a:endParaRPr>
          </a:p>
          <a:p>
            <a:pPr marL="0" indent="0">
              <a:buNone/>
            </a:pPr>
            <a:r>
              <a:rPr lang="en-US" dirty="0" smtClean="0">
                <a:solidFill>
                  <a:srgbClr val="E8950E"/>
                </a:solidFill>
              </a:rPr>
              <a:t>SIGNAL QUESTION: How does this stand up to Lovecraft’s definition of the “weird” tale? What does it suggest about science’s role in this? </a:t>
            </a:r>
            <a:endParaRPr lang="en-US" dirty="0">
              <a:solidFill>
                <a:srgbClr val="E8950E"/>
              </a:solidFill>
            </a:endParaRPr>
          </a:p>
        </p:txBody>
      </p:sp>
    </p:spTree>
    <p:extLst>
      <p:ext uri="{BB962C8B-B14F-4D97-AF65-F5344CB8AC3E}">
        <p14:creationId xmlns:p14="http://schemas.microsoft.com/office/powerpoint/2010/main" val="37168718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Science and the “Weird” Tale</a:t>
            </a:r>
            <a:endParaRPr lang="en-US" dirty="0">
              <a:solidFill>
                <a:schemeClr val="accent6"/>
              </a:solidFill>
            </a:endParaRPr>
          </a:p>
        </p:txBody>
      </p:sp>
      <p:sp>
        <p:nvSpPr>
          <p:cNvPr id="3" name="Content Placeholder 2"/>
          <p:cNvSpPr>
            <a:spLocks noGrp="1"/>
          </p:cNvSpPr>
          <p:nvPr>
            <p:ph idx="1"/>
          </p:nvPr>
        </p:nvSpPr>
        <p:spPr>
          <a:xfrm>
            <a:off x="457200" y="1600200"/>
            <a:ext cx="8229600" cy="5058146"/>
          </a:xfrm>
        </p:spPr>
        <p:txBody>
          <a:bodyPr>
            <a:normAutofit fontScale="70000" lnSpcReduction="20000"/>
          </a:bodyPr>
          <a:lstStyle/>
          <a:p>
            <a:pPr marL="0" indent="0">
              <a:buNone/>
            </a:pPr>
            <a:r>
              <a:rPr lang="en-US" dirty="0" smtClean="0"/>
              <a:t>Now, a final passage from “Supernatural Horror in Literature”: </a:t>
            </a:r>
            <a:endParaRPr lang="en-US" dirty="0"/>
          </a:p>
          <a:p>
            <a:pPr marL="0" indent="0">
              <a:buNone/>
            </a:pPr>
            <a:endParaRPr lang="en-US" dirty="0" smtClean="0"/>
          </a:p>
          <a:p>
            <a:pPr marL="0" indent="0">
              <a:buNone/>
            </a:pPr>
            <a:r>
              <a:rPr lang="en-US" sz="3400" dirty="0" smtClean="0"/>
              <a:t>“For </a:t>
            </a:r>
            <a:r>
              <a:rPr lang="en-US" sz="3400" dirty="0"/>
              <a:t>those who relish speculation regarding the future, the tale of supernatural horror provides an interesting field. Combated by a mounting wave of plodding realism, cynical flippancy, and sophisticated disillusionment, it is yet encouraged by a parallel tide of growing mysticism, as developed both through the fatigued reaction of </a:t>
            </a:r>
            <a:r>
              <a:rPr lang="en-US" sz="3400" dirty="0" smtClean="0"/>
              <a:t>‘occultists’ </a:t>
            </a:r>
            <a:r>
              <a:rPr lang="en-US" sz="3400" dirty="0"/>
              <a:t>and religious fundamentalists against materialistic discovery and through the stimulation of wonder and fancy by such enlarged vistas and broken barriers as modern science has given us with its intra-atomic chemistry, advancing astrophysics, doctrines of relativity, and </a:t>
            </a:r>
            <a:r>
              <a:rPr lang="en-US" sz="3400" dirty="0" err="1"/>
              <a:t>probings</a:t>
            </a:r>
            <a:r>
              <a:rPr lang="en-US" sz="3400" dirty="0"/>
              <a:t> into biology and human thought</a:t>
            </a:r>
            <a:r>
              <a:rPr lang="en-US" sz="3400" dirty="0" smtClean="0"/>
              <a:t>.”</a:t>
            </a:r>
          </a:p>
          <a:p>
            <a:pPr marL="0" indent="0">
              <a:buNone/>
            </a:pPr>
            <a:endParaRPr lang="en-US" dirty="0">
              <a:solidFill>
                <a:srgbClr val="E8950E"/>
              </a:solidFill>
            </a:endParaRPr>
          </a:p>
          <a:p>
            <a:pPr marL="0" indent="0">
              <a:buNone/>
            </a:pPr>
            <a:r>
              <a:rPr lang="en-US" dirty="0" smtClean="0">
                <a:solidFill>
                  <a:srgbClr val="E8950E"/>
                </a:solidFill>
              </a:rPr>
              <a:t>SIGNAL QUESTION: Compare this passage with the previous one. What is the relation between science and mysticism? </a:t>
            </a:r>
            <a:endParaRPr lang="en-US" dirty="0">
              <a:solidFill>
                <a:srgbClr val="E8950E"/>
              </a:solidFill>
            </a:endParaRPr>
          </a:p>
        </p:txBody>
      </p:sp>
    </p:spTree>
    <p:extLst>
      <p:ext uri="{BB962C8B-B14F-4D97-AF65-F5344CB8AC3E}">
        <p14:creationId xmlns:p14="http://schemas.microsoft.com/office/powerpoint/2010/main" val="33446624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smtClean="0">
                <a:solidFill>
                  <a:srgbClr val="F79646"/>
                </a:solidFill>
              </a:rPr>
              <a:t>Why is the story made up of so many texts? </a:t>
            </a:r>
            <a:endParaRPr lang="en-US" sz="3500" dirty="0">
              <a:solidFill>
                <a:srgbClr val="F79646"/>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Narrator’s Manuscript (Francis Wayland Thurston)</a:t>
            </a:r>
          </a:p>
          <a:p>
            <a:pPr marL="0" indent="0">
              <a:buNone/>
            </a:pPr>
            <a:endParaRPr lang="en-US" dirty="0" smtClean="0"/>
          </a:p>
          <a:p>
            <a:pPr marL="0" indent="0">
              <a:buNone/>
            </a:pPr>
            <a:r>
              <a:rPr lang="en-US" dirty="0" smtClean="0"/>
              <a:t>Professor Angell’s Papers  	    Clippings</a:t>
            </a:r>
          </a:p>
          <a:p>
            <a:pPr marL="0" indent="0">
              <a:buNone/>
            </a:pPr>
            <a:endParaRPr lang="en-US" dirty="0" smtClean="0"/>
          </a:p>
          <a:p>
            <a:pPr marL="0" indent="0">
              <a:buNone/>
            </a:pPr>
            <a:r>
              <a:rPr lang="en-US" dirty="0" smtClean="0"/>
              <a:t>Henry A. Wilcox	      John R. </a:t>
            </a:r>
            <a:r>
              <a:rPr lang="en-US" dirty="0" err="1" smtClean="0"/>
              <a:t>Legrasse</a:t>
            </a:r>
            <a:endParaRPr lang="en-US" dirty="0" smtClean="0"/>
          </a:p>
          <a:p>
            <a:pPr marL="0" indent="0">
              <a:buNone/>
            </a:pPr>
            <a:endParaRPr lang="en-US" dirty="0" smtClean="0"/>
          </a:p>
          <a:p>
            <a:pPr marL="0" indent="0">
              <a:buNone/>
            </a:pPr>
            <a:r>
              <a:rPr lang="en-US" dirty="0" smtClean="0"/>
              <a:t>		 Professor Webb	      Old Castro</a:t>
            </a:r>
          </a:p>
          <a:p>
            <a:pPr marL="0" indent="0">
              <a:buNone/>
            </a:pPr>
            <a:endParaRPr lang="en-US" dirty="0" smtClean="0"/>
          </a:p>
          <a:p>
            <a:pPr marL="0" indent="0">
              <a:buNone/>
            </a:pPr>
            <a:r>
              <a:rPr lang="en-US" dirty="0" smtClean="0"/>
              <a:t>	   </a:t>
            </a:r>
            <a:r>
              <a:rPr lang="en-US" dirty="0" err="1" smtClean="0"/>
              <a:t>Gustaf</a:t>
            </a:r>
            <a:r>
              <a:rPr lang="en-US" dirty="0" smtClean="0"/>
              <a:t> Johansen 		</a:t>
            </a:r>
            <a:r>
              <a:rPr lang="en-US" i="1" dirty="0" smtClean="0"/>
              <a:t>Sydney Bulletin</a:t>
            </a:r>
            <a:endParaRPr lang="en-US" i="1" dirty="0"/>
          </a:p>
        </p:txBody>
      </p:sp>
      <p:sp>
        <p:nvSpPr>
          <p:cNvPr id="4" name="Down Arrow 3"/>
          <p:cNvSpPr/>
          <p:nvPr/>
        </p:nvSpPr>
        <p:spPr>
          <a:xfrm>
            <a:off x="2362947" y="2270764"/>
            <a:ext cx="484632" cy="28865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Down Arrow 5"/>
          <p:cNvSpPr/>
          <p:nvPr/>
        </p:nvSpPr>
        <p:spPr>
          <a:xfrm>
            <a:off x="1418644" y="3019721"/>
            <a:ext cx="484632" cy="28865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wn Arrow 6"/>
          <p:cNvSpPr/>
          <p:nvPr/>
        </p:nvSpPr>
        <p:spPr>
          <a:xfrm>
            <a:off x="3758163" y="3019721"/>
            <a:ext cx="484632" cy="28865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own Arrow 7"/>
          <p:cNvSpPr/>
          <p:nvPr/>
        </p:nvSpPr>
        <p:spPr>
          <a:xfrm>
            <a:off x="3758163" y="4039641"/>
            <a:ext cx="484632" cy="28865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5613051" y="4020396"/>
            <a:ext cx="484632" cy="28865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p:cNvSpPr/>
          <p:nvPr/>
        </p:nvSpPr>
        <p:spPr>
          <a:xfrm>
            <a:off x="7567763" y="2172994"/>
            <a:ext cx="484632" cy="294585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a:off x="4634643" y="5311282"/>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634643" y="2579102"/>
            <a:ext cx="675707" cy="2937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5750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Notes on Language</a:t>
            </a:r>
            <a:endParaRPr lang="en-US" dirty="0">
              <a:solidFill>
                <a:srgbClr val="F79646"/>
              </a:solidFill>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sz="2800" dirty="0" smtClean="0"/>
              <a:t>Phrases used: They, Them, Things, Great Old Ones, Elder Stars, Elder Daemons, Elder Gods</a:t>
            </a:r>
          </a:p>
          <a:p>
            <a:pPr marL="0" indent="0">
              <a:buNone/>
            </a:pPr>
            <a:endParaRPr lang="en-US" sz="2800" dirty="0"/>
          </a:p>
          <a:p>
            <a:pPr marL="0" indent="0">
              <a:buNone/>
            </a:pPr>
            <a:r>
              <a:rPr lang="en-US" sz="2800" dirty="0" smtClean="0"/>
              <a:t>Chant:</a:t>
            </a:r>
          </a:p>
          <a:p>
            <a:pPr marL="0" indent="0">
              <a:buNone/>
            </a:pPr>
            <a:r>
              <a:rPr lang="en-US" sz="2800" dirty="0" smtClean="0"/>
              <a:t>“</a:t>
            </a:r>
            <a:r>
              <a:rPr lang="en-US" sz="2800" i="1" dirty="0" err="1" smtClean="0"/>
              <a:t>Ph’nglui</a:t>
            </a:r>
            <a:r>
              <a:rPr lang="en-US" sz="2800" i="1" dirty="0" smtClean="0"/>
              <a:t> </a:t>
            </a:r>
            <a:r>
              <a:rPr lang="en-US" sz="2800" i="1" dirty="0" err="1" smtClean="0"/>
              <a:t>mglw’nafh</a:t>
            </a:r>
            <a:r>
              <a:rPr lang="en-US" sz="2800" i="1" dirty="0" smtClean="0"/>
              <a:t> </a:t>
            </a:r>
            <a:r>
              <a:rPr lang="en-US" sz="2800" i="1" dirty="0" err="1" smtClean="0"/>
              <a:t>Cthulhu</a:t>
            </a:r>
            <a:r>
              <a:rPr lang="en-US" sz="2800" i="1" dirty="0" smtClean="0"/>
              <a:t> </a:t>
            </a:r>
            <a:r>
              <a:rPr lang="en-US" sz="2800" i="1" dirty="0" err="1" smtClean="0"/>
              <a:t>R’leyh</a:t>
            </a:r>
            <a:r>
              <a:rPr lang="en-US" sz="2800" i="1" dirty="0" smtClean="0"/>
              <a:t> </a:t>
            </a:r>
            <a:r>
              <a:rPr lang="en-US" sz="2800" i="1" dirty="0" err="1" smtClean="0"/>
              <a:t>wgah’nagl</a:t>
            </a:r>
            <a:r>
              <a:rPr lang="en-US" sz="2800" i="1" dirty="0" smtClean="0"/>
              <a:t> </a:t>
            </a:r>
            <a:r>
              <a:rPr lang="en-US" sz="2800" i="1" dirty="0" err="1" smtClean="0"/>
              <a:t>fhtagn</a:t>
            </a:r>
            <a:r>
              <a:rPr lang="en-US" sz="2800" i="1" dirty="0" smtClean="0"/>
              <a:t>.</a:t>
            </a:r>
            <a:r>
              <a:rPr lang="en-US" sz="2800" dirty="0" smtClean="0"/>
              <a:t>”</a:t>
            </a:r>
          </a:p>
          <a:p>
            <a:pPr marL="0" indent="0">
              <a:buNone/>
            </a:pPr>
            <a:r>
              <a:rPr lang="en-US" sz="2800" dirty="0" smtClean="0"/>
              <a:t>“In his house at </a:t>
            </a:r>
            <a:r>
              <a:rPr lang="en-US" sz="2800" dirty="0" err="1" smtClean="0"/>
              <a:t>R’leyh</a:t>
            </a:r>
            <a:r>
              <a:rPr lang="en-US" sz="2800" dirty="0" smtClean="0"/>
              <a:t> dead </a:t>
            </a:r>
            <a:r>
              <a:rPr lang="en-US" sz="2800" dirty="0" err="1" smtClean="0"/>
              <a:t>Cthulhu</a:t>
            </a:r>
            <a:r>
              <a:rPr lang="en-US" sz="2800" dirty="0" smtClean="0"/>
              <a:t> waits dreaming.” </a:t>
            </a:r>
          </a:p>
          <a:p>
            <a:pPr marL="0" indent="0">
              <a:buNone/>
            </a:pPr>
            <a:endParaRPr lang="en-US" sz="2800" dirty="0"/>
          </a:p>
          <a:p>
            <a:pPr marL="0" indent="0">
              <a:buNone/>
            </a:pPr>
            <a:r>
              <a:rPr lang="en-US" sz="2800" dirty="0" smtClean="0"/>
              <a:t>From </a:t>
            </a:r>
            <a:r>
              <a:rPr lang="en-US" sz="2800" i="1" dirty="0" err="1" smtClean="0"/>
              <a:t>Necronomicon</a:t>
            </a:r>
            <a:r>
              <a:rPr lang="en-US" sz="2800" dirty="0" smtClean="0"/>
              <a:t>: </a:t>
            </a:r>
          </a:p>
          <a:p>
            <a:pPr marL="0" indent="0">
              <a:buNone/>
            </a:pPr>
            <a:r>
              <a:rPr lang="en-US" sz="2800" dirty="0" smtClean="0"/>
              <a:t>“That is not dead which can eternal lie, </a:t>
            </a:r>
          </a:p>
          <a:p>
            <a:pPr marL="0" indent="0">
              <a:buNone/>
            </a:pPr>
            <a:r>
              <a:rPr lang="en-US" sz="2800" dirty="0" smtClean="0"/>
              <a:t>And with strange </a:t>
            </a:r>
            <a:r>
              <a:rPr lang="en-US" sz="2800" dirty="0" err="1" smtClean="0"/>
              <a:t>aeons</a:t>
            </a:r>
            <a:r>
              <a:rPr lang="en-US" sz="2800" dirty="0" smtClean="0"/>
              <a:t> even death may die.”</a:t>
            </a:r>
          </a:p>
          <a:p>
            <a:pPr marL="0" indent="0">
              <a:buNone/>
            </a:pPr>
            <a:endParaRPr lang="en-US" sz="2800" dirty="0"/>
          </a:p>
        </p:txBody>
      </p:sp>
    </p:spTree>
    <p:extLst>
      <p:ext uri="{BB962C8B-B14F-4D97-AF65-F5344CB8AC3E}">
        <p14:creationId xmlns:p14="http://schemas.microsoft.com/office/powerpoint/2010/main" val="39689678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Signal Question</a:t>
            </a:r>
            <a:endParaRPr lang="en-US" dirty="0">
              <a:solidFill>
                <a:schemeClr val="accent6"/>
              </a:solidFill>
            </a:endParaRPr>
          </a:p>
        </p:txBody>
      </p:sp>
      <p:sp>
        <p:nvSpPr>
          <p:cNvPr id="3" name="Content Placeholder 2"/>
          <p:cNvSpPr>
            <a:spLocks noGrp="1"/>
          </p:cNvSpPr>
          <p:nvPr>
            <p:ph idx="1"/>
          </p:nvPr>
        </p:nvSpPr>
        <p:spPr/>
        <p:txBody>
          <a:bodyPr/>
          <a:lstStyle/>
          <a:p>
            <a:pPr marL="0" indent="0">
              <a:buNone/>
            </a:pPr>
            <a:r>
              <a:rPr lang="en-US" dirty="0" smtClean="0"/>
              <a:t>You may have noticed that most—or all—of Cthulhu’s followers are people of color (“</a:t>
            </a:r>
            <a:r>
              <a:rPr lang="en-US" dirty="0" err="1" smtClean="0"/>
              <a:t>Esquimaux</a:t>
            </a:r>
            <a:r>
              <a:rPr lang="en-US" dirty="0" smtClean="0"/>
              <a:t>,” “mixed-blooded pariahs,”  “negroes”). What is the significance of this? Does Cthulhu itself seem linked to race in any way? </a:t>
            </a:r>
            <a:endParaRPr lang="en-US" dirty="0"/>
          </a:p>
        </p:txBody>
      </p:sp>
    </p:spTree>
    <p:extLst>
      <p:ext uri="{BB962C8B-B14F-4D97-AF65-F5344CB8AC3E}">
        <p14:creationId xmlns:p14="http://schemas.microsoft.com/office/powerpoint/2010/main" val="12786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“Weird” Fiction</a:t>
            </a:r>
            <a:endParaRPr lang="en-US" dirty="0">
              <a:solidFill>
                <a:srgbClr val="F79646"/>
              </a:solidFill>
            </a:endParaRPr>
          </a:p>
        </p:txBody>
      </p:sp>
      <p:sp>
        <p:nvSpPr>
          <p:cNvPr id="3" name="Content Placeholder 2"/>
          <p:cNvSpPr>
            <a:spLocks noGrp="1"/>
          </p:cNvSpPr>
          <p:nvPr>
            <p:ph idx="1"/>
          </p:nvPr>
        </p:nvSpPr>
        <p:spPr/>
        <p:txBody>
          <a:bodyPr>
            <a:normAutofit fontScale="92500" lnSpcReduction="10000"/>
          </a:bodyPr>
          <a:lstStyle/>
          <a:p>
            <a:r>
              <a:rPr lang="en-US" dirty="0" smtClean="0"/>
              <a:t>A sub-genre of “speculative fiction”: </a:t>
            </a:r>
          </a:p>
          <a:p>
            <a:pPr lvl="1"/>
            <a:r>
              <a:rPr lang="en-US" dirty="0"/>
              <a:t>F</a:t>
            </a:r>
            <a:r>
              <a:rPr lang="en-US" dirty="0" smtClean="0"/>
              <a:t>iction with supernatural, fantastical, or futuristic (“speculative”) elements</a:t>
            </a:r>
          </a:p>
          <a:p>
            <a:pPr lvl="1"/>
            <a:endParaRPr lang="en-US" dirty="0" smtClean="0"/>
          </a:p>
          <a:p>
            <a:r>
              <a:rPr lang="en-US" dirty="0" smtClean="0"/>
              <a:t>“Weird fiction” or “weird tales”: </a:t>
            </a:r>
          </a:p>
          <a:p>
            <a:pPr lvl="1"/>
            <a:r>
              <a:rPr lang="en-US" dirty="0"/>
              <a:t>E</a:t>
            </a:r>
            <a:r>
              <a:rPr lang="en-US" dirty="0" smtClean="0"/>
              <a:t>ncompasses elements of horror and fantasy</a:t>
            </a:r>
          </a:p>
          <a:p>
            <a:pPr lvl="1"/>
            <a:r>
              <a:rPr lang="en-US" dirty="0"/>
              <a:t>U</a:t>
            </a:r>
            <a:r>
              <a:rPr lang="en-US" dirty="0" smtClean="0"/>
              <a:t>sually refers to a genre of its own</a:t>
            </a:r>
          </a:p>
          <a:p>
            <a:pPr lvl="1"/>
            <a:r>
              <a:rPr lang="en-US" dirty="0"/>
              <a:t>P</a:t>
            </a:r>
            <a:r>
              <a:rPr lang="en-US" dirty="0" smtClean="0"/>
              <a:t>opular especially in in the 1920s and 1930s</a:t>
            </a:r>
          </a:p>
          <a:p>
            <a:pPr lvl="1"/>
            <a:r>
              <a:rPr lang="en-US" dirty="0" smtClean="0"/>
              <a:t>Related to “pulp” magazine (e.g. </a:t>
            </a:r>
            <a:r>
              <a:rPr lang="en-US" i="1" dirty="0" smtClean="0"/>
              <a:t>Weird Tales</a:t>
            </a:r>
            <a:r>
              <a:rPr lang="en-US" dirty="0" smtClean="0"/>
              <a:t>, 1923-1954)</a:t>
            </a:r>
          </a:p>
          <a:p>
            <a:pPr lvl="1"/>
            <a:endParaRPr lang="en-US" dirty="0"/>
          </a:p>
        </p:txBody>
      </p:sp>
    </p:spTree>
    <p:extLst>
      <p:ext uri="{BB962C8B-B14F-4D97-AF65-F5344CB8AC3E}">
        <p14:creationId xmlns:p14="http://schemas.microsoft.com/office/powerpoint/2010/main" val="2619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Lovecraft’s Legacy: </a:t>
            </a:r>
            <a:r>
              <a:rPr lang="en-US" dirty="0" smtClean="0">
                <a:solidFill>
                  <a:srgbClr val="FF0000"/>
                </a:solidFill>
              </a:rPr>
              <a:t>Racism</a:t>
            </a:r>
            <a:endParaRPr lang="en-US" dirty="0">
              <a:solidFill>
                <a:srgbClr val="FF0000"/>
              </a:solidFill>
            </a:endParaRPr>
          </a:p>
        </p:txBody>
      </p:sp>
      <p:sp>
        <p:nvSpPr>
          <p:cNvPr id="3" name="Content Placeholder 2"/>
          <p:cNvSpPr>
            <a:spLocks noGrp="1"/>
          </p:cNvSpPr>
          <p:nvPr>
            <p:ph idx="1"/>
          </p:nvPr>
        </p:nvSpPr>
        <p:spPr>
          <a:xfrm>
            <a:off x="457200" y="1600200"/>
            <a:ext cx="8229600" cy="4788733"/>
          </a:xfrm>
        </p:spPr>
        <p:txBody>
          <a:bodyPr>
            <a:normAutofit fontScale="77500" lnSpcReduction="20000"/>
          </a:bodyPr>
          <a:lstStyle/>
          <a:p>
            <a:pPr marL="0" indent="0">
              <a:buNone/>
            </a:pPr>
            <a:r>
              <a:rPr lang="en-US" dirty="0" smtClean="0"/>
              <a:t>More terms from “The Call of </a:t>
            </a:r>
            <a:r>
              <a:rPr lang="en-US" dirty="0" err="1" smtClean="0"/>
              <a:t>Cthulhu</a:t>
            </a:r>
            <a:r>
              <a:rPr lang="en-US" dirty="0" smtClean="0"/>
              <a:t>”: </a:t>
            </a:r>
          </a:p>
          <a:p>
            <a:pPr marL="0" indent="0">
              <a:buNone/>
            </a:pPr>
            <a:endParaRPr lang="en-US" dirty="0" smtClean="0"/>
          </a:p>
          <a:p>
            <a:pPr marL="0" indent="0">
              <a:buNone/>
            </a:pPr>
            <a:r>
              <a:rPr lang="en-US" dirty="0" smtClean="0"/>
              <a:t>“nautical-looking negro… from one of the queer dark courts”</a:t>
            </a:r>
          </a:p>
          <a:p>
            <a:pPr marL="0" indent="0">
              <a:buNone/>
            </a:pPr>
            <a:r>
              <a:rPr lang="en-US" dirty="0" smtClean="0"/>
              <a:t>“degenerate </a:t>
            </a:r>
            <a:r>
              <a:rPr lang="en-US" dirty="0" err="1" smtClean="0"/>
              <a:t>Esquimaux</a:t>
            </a:r>
            <a:r>
              <a:rPr lang="en-US" dirty="0" smtClean="0"/>
              <a:t>”</a:t>
            </a:r>
          </a:p>
          <a:p>
            <a:pPr marL="0" indent="0">
              <a:buNone/>
            </a:pPr>
            <a:r>
              <a:rPr lang="en-US" dirty="0" smtClean="0"/>
              <a:t>“</a:t>
            </a:r>
            <a:r>
              <a:rPr lang="en-US" dirty="0" err="1" smtClean="0"/>
              <a:t>Esquimaux</a:t>
            </a:r>
            <a:r>
              <a:rPr lang="en-US" dirty="0" smtClean="0"/>
              <a:t> wizards”</a:t>
            </a:r>
          </a:p>
          <a:p>
            <a:pPr marL="0" indent="0">
              <a:buNone/>
            </a:pPr>
            <a:r>
              <a:rPr lang="en-US" dirty="0" smtClean="0"/>
              <a:t>“Louisiana swamp-priests”</a:t>
            </a:r>
          </a:p>
          <a:p>
            <a:pPr marL="0" indent="0">
              <a:buNone/>
            </a:pPr>
            <a:r>
              <a:rPr lang="en-US" dirty="0" smtClean="0"/>
              <a:t>“half-castes and pariahs”</a:t>
            </a:r>
          </a:p>
          <a:p>
            <a:pPr marL="0" indent="0">
              <a:buNone/>
            </a:pPr>
            <a:r>
              <a:rPr lang="en-US" dirty="0" smtClean="0"/>
              <a:t>“primitive but good-natured descendants of Lafitte’s men”</a:t>
            </a:r>
          </a:p>
          <a:p>
            <a:pPr marL="0" indent="0">
              <a:buNone/>
            </a:pPr>
            <a:r>
              <a:rPr lang="en-US" dirty="0" smtClean="0"/>
              <a:t>A region “of traditionally evil repute, substantially unknown and </a:t>
            </a:r>
            <a:r>
              <a:rPr lang="en-US" dirty="0" err="1" smtClean="0"/>
              <a:t>untraversed</a:t>
            </a:r>
            <a:r>
              <a:rPr lang="en-US" dirty="0" smtClean="0"/>
              <a:t> by white men”</a:t>
            </a:r>
          </a:p>
          <a:p>
            <a:pPr marL="0" indent="0">
              <a:buNone/>
            </a:pPr>
            <a:r>
              <a:rPr lang="en-US" dirty="0" smtClean="0"/>
              <a:t>“men of a very low, mixed-blooded, and mentally aberrant type… a sprinkling of Negroes and mulattoes, largely West Indians or Brava Portuguese”</a:t>
            </a:r>
          </a:p>
        </p:txBody>
      </p:sp>
    </p:spTree>
    <p:extLst>
      <p:ext uri="{BB962C8B-B14F-4D97-AF65-F5344CB8AC3E}">
        <p14:creationId xmlns:p14="http://schemas.microsoft.com/office/powerpoint/2010/main" val="3831006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Lovecraft’s Legacy:</a:t>
            </a:r>
            <a:r>
              <a:rPr lang="en-US" dirty="0" smtClean="0"/>
              <a:t> </a:t>
            </a:r>
            <a:r>
              <a:rPr lang="en-US" dirty="0" smtClean="0">
                <a:solidFill>
                  <a:srgbClr val="FF0000"/>
                </a:solidFill>
              </a:rPr>
              <a:t>Racism</a:t>
            </a:r>
            <a:endParaRPr lang="en-US" dirty="0">
              <a:solidFill>
                <a:srgbClr val="FF0000"/>
              </a:solidFill>
            </a:endParaRPr>
          </a:p>
        </p:txBody>
      </p:sp>
      <p:sp>
        <p:nvSpPr>
          <p:cNvPr id="3" name="Content Placeholder 2"/>
          <p:cNvSpPr>
            <a:spLocks noGrp="1"/>
          </p:cNvSpPr>
          <p:nvPr>
            <p:ph idx="1"/>
          </p:nvPr>
        </p:nvSpPr>
        <p:spPr>
          <a:xfrm>
            <a:off x="457200" y="1600200"/>
            <a:ext cx="8229600" cy="4788733"/>
          </a:xfrm>
        </p:spPr>
        <p:txBody>
          <a:bodyPr>
            <a:normAutofit fontScale="77500" lnSpcReduction="20000"/>
          </a:bodyPr>
          <a:lstStyle/>
          <a:p>
            <a:pPr marL="0" indent="0">
              <a:buNone/>
            </a:pPr>
            <a:r>
              <a:rPr lang="en-US" dirty="0" smtClean="0"/>
              <a:t>And MORE…</a:t>
            </a:r>
          </a:p>
          <a:p>
            <a:pPr marL="0" indent="0">
              <a:buNone/>
            </a:pPr>
            <a:endParaRPr lang="en-US" dirty="0" smtClean="0"/>
          </a:p>
          <a:p>
            <a:pPr marL="0" indent="0">
              <a:buNone/>
            </a:pPr>
            <a:r>
              <a:rPr lang="en-US" dirty="0" smtClean="0"/>
              <a:t>“</a:t>
            </a:r>
            <a:r>
              <a:rPr lang="en-US" dirty="0"/>
              <a:t>deathless Chinamen”</a:t>
            </a:r>
          </a:p>
          <a:p>
            <a:pPr marL="0" indent="0">
              <a:buNone/>
            </a:pPr>
            <a:r>
              <a:rPr lang="en-US" dirty="0"/>
              <a:t>“voodoo orgy”</a:t>
            </a:r>
          </a:p>
          <a:p>
            <a:pPr marL="0" indent="0">
              <a:buNone/>
            </a:pPr>
            <a:r>
              <a:rPr lang="en-US" dirty="0"/>
              <a:t>“indescribable horde of human abnormality… hybrid spawn”</a:t>
            </a:r>
          </a:p>
          <a:p>
            <a:pPr marL="0" indent="0">
              <a:buNone/>
            </a:pPr>
            <a:r>
              <a:rPr lang="en-US" dirty="0"/>
              <a:t>“mad Arab Abdul </a:t>
            </a:r>
            <a:r>
              <a:rPr lang="en-US" dirty="0" err="1"/>
              <a:t>Alhazred</a:t>
            </a:r>
            <a:r>
              <a:rPr lang="en-US" dirty="0"/>
              <a:t>”</a:t>
            </a:r>
          </a:p>
          <a:p>
            <a:pPr marL="0" indent="0">
              <a:buNone/>
            </a:pPr>
            <a:r>
              <a:rPr lang="en-US" dirty="0"/>
              <a:t>“foreign mongrels”</a:t>
            </a:r>
          </a:p>
          <a:p>
            <a:pPr marL="0" indent="0">
              <a:buNone/>
            </a:pPr>
            <a:r>
              <a:rPr lang="en-US" dirty="0"/>
              <a:t>“a queer and evil-looking crew of Kanakas and half-castes”</a:t>
            </a:r>
          </a:p>
          <a:p>
            <a:pPr marL="0" indent="0">
              <a:buNone/>
            </a:pPr>
            <a:r>
              <a:rPr lang="en-US" dirty="0"/>
              <a:t>“a curious group of half-castes”</a:t>
            </a:r>
          </a:p>
          <a:p>
            <a:pPr marL="0" indent="0">
              <a:buNone/>
            </a:pPr>
            <a:r>
              <a:rPr lang="en-US" dirty="0"/>
              <a:t>“Waterfront scum”</a:t>
            </a:r>
          </a:p>
          <a:p>
            <a:pPr marL="0" indent="0">
              <a:buNone/>
            </a:pPr>
            <a:r>
              <a:rPr lang="en-US" dirty="0"/>
              <a:t>“swarthy cult-fiends”</a:t>
            </a:r>
          </a:p>
        </p:txBody>
      </p:sp>
    </p:spTree>
    <p:extLst>
      <p:ext uri="{BB962C8B-B14F-4D97-AF65-F5344CB8AC3E}">
        <p14:creationId xmlns:p14="http://schemas.microsoft.com/office/powerpoint/2010/main" val="2134959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Signal Question</a:t>
            </a:r>
            <a:endParaRPr lang="en-US" dirty="0">
              <a:solidFill>
                <a:srgbClr val="F79646"/>
              </a:solidFill>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Beyond the biographical fact of Lovecraft’s racism, what can the text’s obsession with different “Others” tells us about monstrosity? How are they related to </a:t>
            </a:r>
            <a:r>
              <a:rPr lang="en-US" dirty="0" err="1" smtClean="0"/>
              <a:t>Cthulhu</a:t>
            </a:r>
            <a:r>
              <a:rPr lang="en-US" dirty="0" smtClean="0"/>
              <a:t> in the text, and why? </a:t>
            </a:r>
          </a:p>
          <a:p>
            <a:r>
              <a:rPr lang="en-US" dirty="0" smtClean="0"/>
              <a:t>Is it significant that many of </a:t>
            </a:r>
            <a:r>
              <a:rPr lang="en-US" dirty="0" err="1" smtClean="0"/>
              <a:t>Cthulhu’s</a:t>
            </a:r>
            <a:r>
              <a:rPr lang="en-US" dirty="0" smtClean="0"/>
              <a:t> followers are “mixed-blooded”?</a:t>
            </a:r>
          </a:p>
          <a:p>
            <a:r>
              <a:rPr lang="en-US" dirty="0" smtClean="0"/>
              <a:t>Is the horror produced by </a:t>
            </a:r>
            <a:r>
              <a:rPr lang="en-US" dirty="0" err="1" smtClean="0"/>
              <a:t>Cthulhu</a:t>
            </a:r>
            <a:r>
              <a:rPr lang="en-US" dirty="0" smtClean="0"/>
              <a:t> distinct from the narrator’s disgust toward people of color?</a:t>
            </a:r>
          </a:p>
          <a:p>
            <a:r>
              <a:rPr lang="en-US" dirty="0" smtClean="0"/>
              <a:t>Why would a supernatural horror be linked with very real, human categories? </a:t>
            </a:r>
          </a:p>
          <a:p>
            <a:pPr marL="0" indent="0">
              <a:buNone/>
            </a:pPr>
            <a:endParaRPr lang="en-US" dirty="0"/>
          </a:p>
        </p:txBody>
      </p:sp>
    </p:spTree>
    <p:extLst>
      <p:ext uri="{BB962C8B-B14F-4D97-AF65-F5344CB8AC3E}">
        <p14:creationId xmlns:p14="http://schemas.microsoft.com/office/powerpoint/2010/main" val="41447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Controversy: World Fantasy Award </a:t>
            </a:r>
            <a:endParaRPr lang="en-US" dirty="0">
              <a:solidFill>
                <a:srgbClr val="F79646"/>
              </a:solidFill>
            </a:endParaRPr>
          </a:p>
        </p:txBody>
      </p:sp>
      <p:sp>
        <p:nvSpPr>
          <p:cNvPr id="3" name="Content Placeholder 2"/>
          <p:cNvSpPr>
            <a:spLocks noGrp="1"/>
          </p:cNvSpPr>
          <p:nvPr>
            <p:ph idx="1"/>
          </p:nvPr>
        </p:nvSpPr>
        <p:spPr>
          <a:xfrm>
            <a:off x="457200" y="1600200"/>
            <a:ext cx="5391882" cy="4525963"/>
          </a:xfrm>
        </p:spPr>
        <p:txBody>
          <a:bodyPr>
            <a:normAutofit fontScale="92500" lnSpcReduction="20000"/>
          </a:bodyPr>
          <a:lstStyle/>
          <a:p>
            <a:r>
              <a:rPr lang="en-US" dirty="0" smtClean="0"/>
              <a:t>Established 1975</a:t>
            </a:r>
          </a:p>
          <a:p>
            <a:r>
              <a:rPr lang="en-US" dirty="0" smtClean="0"/>
              <a:t>Awarded annually</a:t>
            </a:r>
          </a:p>
          <a:p>
            <a:r>
              <a:rPr lang="en-US" dirty="0" smtClean="0"/>
              <a:t>Multiple categories (e.g., novel, novella, short story)</a:t>
            </a:r>
          </a:p>
          <a:p>
            <a:r>
              <a:rPr lang="en-US" dirty="0" smtClean="0"/>
              <a:t>Award: Bust of Lovecraft</a:t>
            </a:r>
          </a:p>
          <a:p>
            <a:r>
              <a:rPr lang="en-US" dirty="0" smtClean="0"/>
              <a:t>Petition created to replace the award (2657 supporters)</a:t>
            </a:r>
          </a:p>
          <a:p>
            <a:r>
              <a:rPr lang="en-US" dirty="0" smtClean="0"/>
              <a:t>Counter-Petition to create Lovecraft monument  ($30,000USD in two days)</a:t>
            </a:r>
          </a:p>
          <a:p>
            <a:endParaRPr lang="en-US" dirty="0"/>
          </a:p>
        </p:txBody>
      </p:sp>
      <p:pic>
        <p:nvPicPr>
          <p:cNvPr id="4" name="Picture 3"/>
          <p:cNvPicPr>
            <a:picLocks noChangeAspect="1"/>
          </p:cNvPicPr>
          <p:nvPr/>
        </p:nvPicPr>
        <p:blipFill>
          <a:blip r:embed="rId2"/>
          <a:stretch>
            <a:fillRect/>
          </a:stretch>
        </p:blipFill>
        <p:spPr>
          <a:xfrm>
            <a:off x="6910209" y="1417638"/>
            <a:ext cx="2233791" cy="5440362"/>
          </a:xfrm>
          <a:prstGeom prst="rect">
            <a:avLst/>
          </a:prstGeom>
        </p:spPr>
      </p:pic>
    </p:spTree>
    <p:extLst>
      <p:ext uri="{BB962C8B-B14F-4D97-AF65-F5344CB8AC3E}">
        <p14:creationId xmlns:p14="http://schemas.microsoft.com/office/powerpoint/2010/main" val="9639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Lovecraft on Hitler</a:t>
            </a:r>
            <a:endParaRPr lang="en-US" dirty="0">
              <a:solidFill>
                <a:srgbClr val="F79646"/>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a:t>
            </a:r>
            <a:r>
              <a:rPr lang="en-US" dirty="0"/>
              <a:t>Hitler's] vision is of course romantic &amp; immature, &amp; colored with a fact ignoring emotionalism … There surely is an actual Hitler peril–yet that cannot blind us to the honest rightness of the man’s basic urge … I repeat that there is a great &amp; pressing need behind every one of the major planks of Hitlerism–racial-cultural continuity, conservative cultural ideals, &amp; an escape from the absurdities of Versailles. The crazy thing is not what Adolf wants, but the way he sees it &amp; starts out to get it. I know he’s a clown, but by God, I like the boy</a:t>
            </a:r>
            <a:r>
              <a:rPr lang="en-US" dirty="0" smtClean="0"/>
              <a:t>!” </a:t>
            </a:r>
          </a:p>
          <a:p>
            <a:pPr marL="0" indent="0">
              <a:buNone/>
            </a:pPr>
            <a:endParaRPr lang="en-US" dirty="0" smtClean="0"/>
          </a:p>
          <a:p>
            <a:pPr marL="0" indent="0">
              <a:buNone/>
            </a:pPr>
            <a:r>
              <a:rPr lang="en-US" dirty="0" smtClean="0"/>
              <a:t>			--Lovecraft, personal letter (1936)</a:t>
            </a:r>
            <a:endParaRPr lang="en-US" dirty="0"/>
          </a:p>
        </p:txBody>
      </p:sp>
    </p:spTree>
    <p:extLst>
      <p:ext uri="{BB962C8B-B14F-4D97-AF65-F5344CB8AC3E}">
        <p14:creationId xmlns:p14="http://schemas.microsoft.com/office/powerpoint/2010/main" val="41865423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solidFill>
                  <a:srgbClr val="F79646"/>
                </a:solidFill>
              </a:rPr>
              <a:t>Common Defense’s of Lovecraft’s Racism</a:t>
            </a:r>
            <a:endParaRPr lang="en-US" sz="3600" dirty="0">
              <a:solidFill>
                <a:srgbClr val="F79646"/>
              </a:solidFill>
            </a:endParaRPr>
          </a:p>
        </p:txBody>
      </p:sp>
      <p:sp>
        <p:nvSpPr>
          <p:cNvPr id="3" name="Content Placeholder 2"/>
          <p:cNvSpPr>
            <a:spLocks noGrp="1"/>
          </p:cNvSpPr>
          <p:nvPr>
            <p:ph idx="1"/>
          </p:nvPr>
        </p:nvSpPr>
        <p:spPr>
          <a:xfrm>
            <a:off x="457200" y="1231602"/>
            <a:ext cx="8229600" cy="5626398"/>
          </a:xfrm>
        </p:spPr>
        <p:txBody>
          <a:bodyPr>
            <a:normAutofit fontScale="77500" lnSpcReduction="20000"/>
          </a:bodyPr>
          <a:lstStyle/>
          <a:p>
            <a:pPr marL="0" indent="0">
              <a:buNone/>
            </a:pPr>
            <a:r>
              <a:rPr lang="en-US" dirty="0" smtClean="0"/>
              <a:t>Even Lovecraft’s most ardent fans can’t deny that he was racist; instead, they attempt to demonstrate the unimportance of this fact, with such reasons as</a:t>
            </a:r>
            <a:r>
              <a:rPr lang="en-US" dirty="0"/>
              <a:t>: </a:t>
            </a:r>
            <a:endParaRPr lang="en-US" dirty="0" smtClean="0"/>
          </a:p>
          <a:p>
            <a:r>
              <a:rPr lang="en-US" dirty="0" smtClean="0"/>
              <a:t>Everyone </a:t>
            </a:r>
            <a:r>
              <a:rPr lang="en-US" dirty="0"/>
              <a:t>was racist back then; </a:t>
            </a:r>
            <a:endParaRPr lang="en-US" dirty="0" smtClean="0"/>
          </a:p>
          <a:p>
            <a:r>
              <a:rPr lang="en-US" dirty="0" smtClean="0"/>
              <a:t>Getting </a:t>
            </a:r>
            <a:r>
              <a:rPr lang="en-US" dirty="0"/>
              <a:t>upset about Lovecraft’s racism serves no purpose; </a:t>
            </a:r>
            <a:endParaRPr lang="en-US" dirty="0" smtClean="0"/>
          </a:p>
          <a:p>
            <a:r>
              <a:rPr lang="en-US" dirty="0"/>
              <a:t>T</a:t>
            </a:r>
            <a:r>
              <a:rPr lang="en-US" dirty="0" smtClean="0"/>
              <a:t>here </a:t>
            </a:r>
            <a:r>
              <a:rPr lang="en-US" dirty="0"/>
              <a:t>are many other aspects to Lovecraft’s life and work; </a:t>
            </a:r>
            <a:endParaRPr lang="en-US" dirty="0" smtClean="0"/>
          </a:p>
          <a:p>
            <a:r>
              <a:rPr lang="en-US" dirty="0"/>
              <a:t>A</a:t>
            </a:r>
            <a:r>
              <a:rPr lang="en-US" dirty="0" smtClean="0"/>
              <a:t>nyone </a:t>
            </a:r>
            <a:r>
              <a:rPr lang="en-US" dirty="0"/>
              <a:t>who </a:t>
            </a:r>
            <a:r>
              <a:rPr lang="en-US" dirty="0" smtClean="0"/>
              <a:t>knows </a:t>
            </a:r>
            <a:r>
              <a:rPr lang="en-US" dirty="0"/>
              <a:t>anything about Lovecraft would be aware that he was a smart guy who was generous to his friends; </a:t>
            </a:r>
          </a:p>
          <a:p>
            <a:r>
              <a:rPr lang="en-US" dirty="0" smtClean="0"/>
              <a:t>“The </a:t>
            </a:r>
            <a:r>
              <a:rPr lang="en-US" dirty="0"/>
              <a:t>WFA bust acknowledges Lovecraft’s literary status in the field of weird fiction and nothing more</a:t>
            </a:r>
            <a:r>
              <a:rPr lang="en-US" dirty="0" smtClean="0"/>
              <a:t>.”</a:t>
            </a:r>
          </a:p>
          <a:p>
            <a:r>
              <a:rPr lang="en-US" dirty="0" smtClean="0"/>
              <a:t>“</a:t>
            </a:r>
            <a:r>
              <a:rPr lang="en-US" dirty="0"/>
              <a:t>If his racism was necessary for him to create those brilliant works of art, than [sic] thank god for his </a:t>
            </a:r>
            <a:r>
              <a:rPr lang="en-US" dirty="0" smtClean="0"/>
              <a:t>racism.”</a:t>
            </a:r>
          </a:p>
          <a:p>
            <a:endParaRPr lang="en-US" dirty="0"/>
          </a:p>
        </p:txBody>
      </p:sp>
    </p:spTree>
    <p:extLst>
      <p:ext uri="{BB962C8B-B14F-4D97-AF65-F5344CB8AC3E}">
        <p14:creationId xmlns:p14="http://schemas.microsoft.com/office/powerpoint/2010/main" val="85960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Signal Question</a:t>
            </a:r>
            <a:endParaRPr lang="en-US" dirty="0">
              <a:solidFill>
                <a:schemeClr val="accent6"/>
              </a:solidFill>
            </a:endParaRPr>
          </a:p>
        </p:txBody>
      </p:sp>
      <p:sp>
        <p:nvSpPr>
          <p:cNvPr id="3" name="Content Placeholder 2"/>
          <p:cNvSpPr>
            <a:spLocks noGrp="1"/>
          </p:cNvSpPr>
          <p:nvPr>
            <p:ph idx="1"/>
          </p:nvPr>
        </p:nvSpPr>
        <p:spPr/>
        <p:txBody>
          <a:bodyPr/>
          <a:lstStyle/>
          <a:p>
            <a:pPr marL="0" indent="0">
              <a:buNone/>
            </a:pPr>
            <a:r>
              <a:rPr lang="en-US" dirty="0" smtClean="0"/>
              <a:t>Are </a:t>
            </a:r>
            <a:r>
              <a:rPr lang="en-US" dirty="0"/>
              <a:t>any of </a:t>
            </a:r>
            <a:r>
              <a:rPr lang="en-US" dirty="0" smtClean="0"/>
              <a:t>the listed defenses of Lovecraft reasonable</a:t>
            </a:r>
            <a:r>
              <a:rPr lang="en-US" dirty="0"/>
              <a:t>? </a:t>
            </a:r>
            <a:r>
              <a:rPr lang="en-US" dirty="0" smtClean="0"/>
              <a:t>Can you think of any compelling defenses of his work? If not, what do you think should be done? (e.g., should people stop buying his books, reading his novels, teaching his stories? Should WFA change its statue?) </a:t>
            </a:r>
            <a:endParaRPr lang="en-US" dirty="0"/>
          </a:p>
          <a:p>
            <a:pPr marL="0" indent="0">
              <a:buNone/>
            </a:pPr>
            <a:endParaRPr lang="en-US" dirty="0"/>
          </a:p>
        </p:txBody>
      </p:sp>
    </p:spTree>
    <p:extLst>
      <p:ext uri="{BB962C8B-B14F-4D97-AF65-F5344CB8AC3E}">
        <p14:creationId xmlns:p14="http://schemas.microsoft.com/office/powerpoint/2010/main" val="4267329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Responses</a:t>
            </a:r>
            <a:endParaRPr lang="en-US" dirty="0">
              <a:solidFill>
                <a:srgbClr val="F79646"/>
              </a:solidFill>
            </a:endParaRPr>
          </a:p>
        </p:txBody>
      </p:sp>
      <p:sp>
        <p:nvSpPr>
          <p:cNvPr id="3" name="Content Placeholder 2"/>
          <p:cNvSpPr>
            <a:spLocks noGrp="1"/>
          </p:cNvSpPr>
          <p:nvPr>
            <p:ph idx="1"/>
          </p:nvPr>
        </p:nvSpPr>
        <p:spPr>
          <a:xfrm>
            <a:off x="322337" y="1600200"/>
            <a:ext cx="4622266" cy="4807977"/>
          </a:xfrm>
        </p:spPr>
        <p:txBody>
          <a:bodyPr>
            <a:normAutofit fontScale="85000" lnSpcReduction="10000"/>
          </a:bodyPr>
          <a:lstStyle/>
          <a:p>
            <a:pPr marL="0" indent="0">
              <a:buNone/>
            </a:pPr>
            <a:r>
              <a:rPr lang="en-US" dirty="0" smtClean="0"/>
              <a:t>WFA Award Winner </a:t>
            </a:r>
          </a:p>
          <a:p>
            <a:pPr marL="0" indent="0">
              <a:buNone/>
            </a:pPr>
            <a:r>
              <a:rPr lang="en-US" dirty="0" err="1" smtClean="0"/>
              <a:t>Nnedi</a:t>
            </a:r>
            <a:r>
              <a:rPr lang="en-US" dirty="0" smtClean="0"/>
              <a:t> </a:t>
            </a:r>
            <a:r>
              <a:rPr lang="en-US" dirty="0" err="1" smtClean="0"/>
              <a:t>Okorafor</a:t>
            </a:r>
            <a:r>
              <a:rPr lang="en-US" dirty="0"/>
              <a:t>: </a:t>
            </a:r>
            <a:endParaRPr lang="en-US" dirty="0" smtClean="0"/>
          </a:p>
          <a:p>
            <a:pPr marL="0" indent="0">
              <a:buNone/>
            </a:pPr>
            <a:endParaRPr lang="en-US" dirty="0" smtClean="0"/>
          </a:p>
          <a:p>
            <a:pPr marL="0" indent="0">
              <a:buNone/>
            </a:pPr>
            <a:r>
              <a:rPr lang="en-US" dirty="0" smtClean="0"/>
              <a:t>"</a:t>
            </a:r>
            <a:r>
              <a:rPr lang="en-US" dirty="0"/>
              <a:t>I put it out of sight, in my study, where only I can see it, and I have turned it to face the wall. So I am punishing the little fucker like the malevolent clown he was, I can look at it and remember the </a:t>
            </a:r>
            <a:r>
              <a:rPr lang="en-US" dirty="0" err="1"/>
              <a:t>honour</a:t>
            </a:r>
            <a:r>
              <a:rPr lang="en-US" dirty="0"/>
              <a:t>, and above all I am writing behind Lovecraft’s back</a:t>
            </a:r>
            <a:r>
              <a:rPr lang="en-US" dirty="0" smtClean="0"/>
              <a:t>.”</a:t>
            </a:r>
          </a:p>
        </p:txBody>
      </p:sp>
      <p:pic>
        <p:nvPicPr>
          <p:cNvPr id="5" name="Picture 4"/>
          <p:cNvPicPr>
            <a:picLocks noChangeAspect="1"/>
          </p:cNvPicPr>
          <p:nvPr/>
        </p:nvPicPr>
        <p:blipFill>
          <a:blip r:embed="rId2"/>
          <a:stretch>
            <a:fillRect/>
          </a:stretch>
        </p:blipFill>
        <p:spPr>
          <a:xfrm>
            <a:off x="5163323" y="2607220"/>
            <a:ext cx="3980677" cy="4250779"/>
          </a:xfrm>
          <a:prstGeom prst="rect">
            <a:avLst/>
          </a:prstGeom>
        </p:spPr>
      </p:pic>
    </p:spTree>
    <p:extLst>
      <p:ext uri="{BB962C8B-B14F-4D97-AF65-F5344CB8AC3E}">
        <p14:creationId xmlns:p14="http://schemas.microsoft.com/office/powerpoint/2010/main" val="39133139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Responses</a:t>
            </a:r>
            <a:endParaRPr lang="en-US" dirty="0">
              <a:solidFill>
                <a:srgbClr val="F79646"/>
              </a:solidFill>
            </a:endParaRPr>
          </a:p>
        </p:txBody>
      </p:sp>
      <p:sp>
        <p:nvSpPr>
          <p:cNvPr id="3" name="Content Placeholder 2"/>
          <p:cNvSpPr>
            <a:spLocks noGrp="1"/>
          </p:cNvSpPr>
          <p:nvPr>
            <p:ph idx="1"/>
          </p:nvPr>
        </p:nvSpPr>
        <p:spPr>
          <a:xfrm>
            <a:off x="3810000" y="2122748"/>
            <a:ext cx="5334000" cy="4525963"/>
          </a:xfrm>
        </p:spPr>
        <p:txBody>
          <a:bodyPr>
            <a:normAutofit fontScale="85000" lnSpcReduction="10000"/>
          </a:bodyPr>
          <a:lstStyle/>
          <a:p>
            <a:pPr marL="0" indent="0">
              <a:buNone/>
            </a:pPr>
            <a:r>
              <a:rPr lang="en-US" dirty="0"/>
              <a:t>WFA Award Winner China </a:t>
            </a:r>
            <a:r>
              <a:rPr lang="en-US" dirty="0" err="1"/>
              <a:t>Miéville</a:t>
            </a:r>
            <a:r>
              <a:rPr lang="en-US" dirty="0"/>
              <a:t>: </a:t>
            </a:r>
            <a:endParaRPr lang="en-US" dirty="0" smtClean="0"/>
          </a:p>
          <a:p>
            <a:pPr marL="0" indent="0">
              <a:buNone/>
            </a:pPr>
            <a:endParaRPr lang="en-US" dirty="0" smtClean="0"/>
          </a:p>
          <a:p>
            <a:pPr marL="0" indent="0">
              <a:buNone/>
            </a:pPr>
            <a:r>
              <a:rPr lang="en-US" dirty="0" smtClean="0"/>
              <a:t>“</a:t>
            </a:r>
            <a:r>
              <a:rPr lang="en-US" dirty="0"/>
              <a:t>The depth and viciousness of Lovecraft’s racism is known to me …It goes further, in my opinion, than ‘merely’ *being* a racist. . . . Lovecraft’s oeuvre, his work itself, is inspired by and deeply structured with race hatred. [It] is racism itself that raises in Lovecraft a ‘poetic trance’."</a:t>
            </a:r>
          </a:p>
        </p:txBody>
      </p:sp>
      <p:pic>
        <p:nvPicPr>
          <p:cNvPr id="5" name="Picture 4"/>
          <p:cNvPicPr>
            <a:picLocks noChangeAspect="1"/>
          </p:cNvPicPr>
          <p:nvPr/>
        </p:nvPicPr>
        <p:blipFill>
          <a:blip r:embed="rId2"/>
          <a:stretch>
            <a:fillRect/>
          </a:stretch>
        </p:blipFill>
        <p:spPr>
          <a:xfrm>
            <a:off x="0" y="1943621"/>
            <a:ext cx="3273685" cy="4914379"/>
          </a:xfrm>
          <a:prstGeom prst="rect">
            <a:avLst/>
          </a:prstGeom>
        </p:spPr>
      </p:pic>
    </p:spTree>
    <p:extLst>
      <p:ext uri="{BB962C8B-B14F-4D97-AF65-F5344CB8AC3E}">
        <p14:creationId xmlns:p14="http://schemas.microsoft.com/office/powerpoint/2010/main" val="30625317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Responses</a:t>
            </a:r>
            <a:endParaRPr lang="en-US" dirty="0">
              <a:solidFill>
                <a:srgbClr val="F79646"/>
              </a:solidFill>
            </a:endParaRPr>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“Of </a:t>
            </a:r>
            <a:r>
              <a:rPr lang="en-US" dirty="0"/>
              <a:t>all the people currently expressing their reservations about Lovecraft and the WFA trophy, I’ve yet to find one who’s telling others to stop reading him. In fact, most of these critics continue to enjoy his work for its imaginative scope, gothic sensibility and any number of other reasons. The World Fantasy Award, however, is another matter. It’s an expression of the values of a community, not a reader’s private choice. When Joshi writes, </a:t>
            </a:r>
            <a:r>
              <a:rPr lang="en-US" dirty="0" smtClean="0"/>
              <a:t>‘If </a:t>
            </a:r>
            <a:r>
              <a:rPr lang="en-US" dirty="0" err="1"/>
              <a:t>Nnedi</a:t>
            </a:r>
            <a:r>
              <a:rPr lang="en-US" dirty="0"/>
              <a:t> </a:t>
            </a:r>
            <a:r>
              <a:rPr lang="en-US" dirty="0" err="1"/>
              <a:t>Okorafor</a:t>
            </a:r>
            <a:r>
              <a:rPr lang="en-US" dirty="0"/>
              <a:t> and China </a:t>
            </a:r>
            <a:r>
              <a:rPr lang="en-US" dirty="0" err="1"/>
              <a:t>Miéville</a:t>
            </a:r>
            <a:r>
              <a:rPr lang="en-US" dirty="0"/>
              <a:t> </a:t>
            </a:r>
            <a:r>
              <a:rPr lang="en-US" dirty="0" smtClean="0"/>
              <a:t>are </a:t>
            </a:r>
            <a:r>
              <a:rPr lang="en-US" dirty="0"/>
              <a:t>so offended at owning the WFA, they should simply return it and be done with the matter</a:t>
            </a:r>
            <a:r>
              <a:rPr lang="en-US" dirty="0" smtClean="0"/>
              <a:t>,’ </a:t>
            </a:r>
            <a:r>
              <a:rPr lang="en-US" dirty="0"/>
              <a:t>he is essentially telling writers like </a:t>
            </a:r>
            <a:r>
              <a:rPr lang="en-US" dirty="0" err="1"/>
              <a:t>Okorafor</a:t>
            </a:r>
            <a:r>
              <a:rPr lang="en-US" dirty="0"/>
              <a:t> that they must accept an honor from that community in the form of a man who considered them to be “semi-human” and filled “with vice.” Suck it up, or get out. I’m pretty sure this is not the message the World Fantasy Convention meant to send when they gave </a:t>
            </a:r>
            <a:r>
              <a:rPr lang="en-US" dirty="0" err="1"/>
              <a:t>Okorafor</a:t>
            </a:r>
            <a:r>
              <a:rPr lang="en-US" dirty="0"/>
              <a:t> the prize in the first place</a:t>
            </a:r>
            <a:r>
              <a:rPr lang="en-US" dirty="0" smtClean="0"/>
              <a:t>.”</a:t>
            </a:r>
          </a:p>
          <a:p>
            <a:pPr marL="0" indent="0">
              <a:buNone/>
            </a:pPr>
            <a:r>
              <a:rPr lang="en-US" dirty="0"/>
              <a:t>	</a:t>
            </a:r>
            <a:r>
              <a:rPr lang="en-US" dirty="0" smtClean="0"/>
              <a:t>	--Laura Miller, writing for </a:t>
            </a:r>
            <a:r>
              <a:rPr lang="en-US" i="1" dirty="0" smtClean="0"/>
              <a:t>Salon </a:t>
            </a:r>
            <a:r>
              <a:rPr lang="en-US" dirty="0" smtClean="0"/>
              <a:t>(2014)</a:t>
            </a:r>
            <a:endParaRPr lang="en-US" dirty="0"/>
          </a:p>
        </p:txBody>
      </p:sp>
    </p:spTree>
    <p:extLst>
      <p:ext uri="{BB962C8B-B14F-4D97-AF65-F5344CB8AC3E}">
        <p14:creationId xmlns:p14="http://schemas.microsoft.com/office/powerpoint/2010/main" val="881570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900" dirty="0" smtClean="0">
                <a:solidFill>
                  <a:srgbClr val="F79646"/>
                </a:solidFill>
              </a:rPr>
              <a:t>Lovecraft, “Supernatural Horror in Literature” (1927)</a:t>
            </a:r>
            <a:endParaRPr lang="en-US" sz="2900" dirty="0">
              <a:solidFill>
                <a:srgbClr val="F79646"/>
              </a:solidFill>
            </a:endParaRPr>
          </a:p>
        </p:txBody>
      </p:sp>
      <p:sp>
        <p:nvSpPr>
          <p:cNvPr id="3" name="Content Placeholder 2"/>
          <p:cNvSpPr>
            <a:spLocks noGrp="1"/>
          </p:cNvSpPr>
          <p:nvPr>
            <p:ph idx="1"/>
          </p:nvPr>
        </p:nvSpPr>
        <p:spPr/>
        <p:txBody>
          <a:bodyPr/>
          <a:lstStyle/>
          <a:p>
            <a:pPr marL="0" indent="0">
              <a:buNone/>
            </a:pPr>
            <a:r>
              <a:rPr lang="en-US" dirty="0" smtClean="0"/>
              <a:t>“</a:t>
            </a:r>
            <a:r>
              <a:rPr lang="en-US" dirty="0"/>
              <a:t>The oldest and strongest emotion of mankind is fear, and the oldest and strongest kind of fear is fear of the unknown. These facts few psychologists will dispute, and their admitted truth must establish for all time the genuineness and dignity of the weirdly horrible tale as a literary form</a:t>
            </a:r>
            <a:r>
              <a:rPr lang="en-US" dirty="0" smtClean="0"/>
              <a:t>.”</a:t>
            </a:r>
            <a:endParaRPr lang="en-US" dirty="0"/>
          </a:p>
        </p:txBody>
      </p:sp>
    </p:spTree>
    <p:extLst>
      <p:ext uri="{BB962C8B-B14F-4D97-AF65-F5344CB8AC3E}">
        <p14:creationId xmlns:p14="http://schemas.microsoft.com/office/powerpoint/2010/main" val="21601290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E8950E"/>
                </a:solidFill>
              </a:rPr>
              <a:t>World Fantasy Award</a:t>
            </a:r>
            <a:endParaRPr lang="en-US" dirty="0">
              <a:solidFill>
                <a:srgbClr val="E8950E"/>
              </a:solidFill>
            </a:endParaRPr>
          </a:p>
        </p:txBody>
      </p:sp>
      <p:sp>
        <p:nvSpPr>
          <p:cNvPr id="3" name="Content Placeholder 2"/>
          <p:cNvSpPr>
            <a:spLocks noGrp="1"/>
          </p:cNvSpPr>
          <p:nvPr>
            <p:ph idx="1"/>
          </p:nvPr>
        </p:nvSpPr>
        <p:spPr>
          <a:xfrm>
            <a:off x="198713" y="1667629"/>
            <a:ext cx="5195812" cy="5021801"/>
          </a:xfrm>
        </p:spPr>
        <p:txBody>
          <a:bodyPr>
            <a:noAutofit/>
          </a:bodyPr>
          <a:lstStyle/>
          <a:p>
            <a:r>
              <a:rPr lang="en-US" sz="2200" dirty="0" smtClean="0"/>
              <a:t>New trophy since 2016</a:t>
            </a:r>
          </a:p>
          <a:p>
            <a:r>
              <a:rPr lang="en-US" sz="2200" dirty="0" smtClean="0"/>
              <a:t>Designed by Vincent </a:t>
            </a:r>
            <a:r>
              <a:rPr lang="en-US" sz="2200" dirty="0" err="1" smtClean="0"/>
              <a:t>Villafranca</a:t>
            </a:r>
            <a:endParaRPr lang="en-US" sz="2200" dirty="0" smtClean="0"/>
          </a:p>
          <a:p>
            <a:r>
              <a:rPr lang="en-US" sz="2200" dirty="0"/>
              <a:t>Official comment: </a:t>
            </a:r>
            <a:endParaRPr lang="en-US" sz="2200" dirty="0" smtClean="0"/>
          </a:p>
          <a:p>
            <a:pPr marL="0" indent="0">
              <a:buNone/>
            </a:pPr>
            <a:endParaRPr lang="en-US" sz="2200" dirty="0" smtClean="0"/>
          </a:p>
          <a:p>
            <a:pPr marL="0" indent="0">
              <a:buNone/>
            </a:pPr>
            <a:r>
              <a:rPr lang="en-US" sz="2200" dirty="0" smtClean="0"/>
              <a:t>“The </a:t>
            </a:r>
            <a:r>
              <a:rPr lang="en-US" sz="2200" dirty="0"/>
              <a:t>Board of the World Fantasy Convention and the Awards Administration would like to thank world-famous artist </a:t>
            </a:r>
            <a:r>
              <a:rPr lang="en-US" sz="2200" dirty="0" err="1"/>
              <a:t>Gahan</a:t>
            </a:r>
            <a:r>
              <a:rPr lang="en-US" sz="2200" dirty="0"/>
              <a:t> Wilson, who sculpted the original WFA Statuette. The bust of HP Lovecraft, which was in use for more than four decades, was donated in perpetuity and will continue to live on in the shape of the nominee pins given out to all those shortlisted for a World Fantasy Award</a:t>
            </a:r>
            <a:r>
              <a:rPr lang="en-US" sz="2200" dirty="0" smtClean="0"/>
              <a:t>.”</a:t>
            </a:r>
            <a:endParaRPr lang="en-US" sz="2200" dirty="0"/>
          </a:p>
        </p:txBody>
      </p:sp>
      <p:pic>
        <p:nvPicPr>
          <p:cNvPr id="4" name="Picture 3"/>
          <p:cNvPicPr>
            <a:picLocks noChangeAspect="1"/>
          </p:cNvPicPr>
          <p:nvPr/>
        </p:nvPicPr>
        <p:blipFill>
          <a:blip r:embed="rId2"/>
          <a:stretch>
            <a:fillRect/>
          </a:stretch>
        </p:blipFill>
        <p:spPr>
          <a:xfrm>
            <a:off x="5495672" y="2002811"/>
            <a:ext cx="3648328" cy="4855189"/>
          </a:xfrm>
          <a:prstGeom prst="rect">
            <a:avLst/>
          </a:prstGeom>
        </p:spPr>
      </p:pic>
    </p:spTree>
    <p:extLst>
      <p:ext uri="{BB962C8B-B14F-4D97-AF65-F5344CB8AC3E}">
        <p14:creationId xmlns:p14="http://schemas.microsoft.com/office/powerpoint/2010/main" val="75801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4552950" cy="6858000"/>
          </a:xfrm>
          <a:prstGeom prst="rect">
            <a:avLst/>
          </a:prstGeom>
        </p:spPr>
      </p:pic>
      <p:pic>
        <p:nvPicPr>
          <p:cNvPr id="7" name="Picture 6"/>
          <p:cNvPicPr>
            <a:picLocks noChangeAspect="1"/>
          </p:cNvPicPr>
          <p:nvPr/>
        </p:nvPicPr>
        <p:blipFill>
          <a:blip r:embed="rId3"/>
          <a:stretch>
            <a:fillRect/>
          </a:stretch>
        </p:blipFill>
        <p:spPr>
          <a:xfrm>
            <a:off x="4857750" y="0"/>
            <a:ext cx="4286250" cy="6858000"/>
          </a:xfrm>
          <a:prstGeom prst="rect">
            <a:avLst/>
          </a:prstGeom>
        </p:spPr>
      </p:pic>
    </p:spTree>
    <p:extLst>
      <p:ext uri="{BB962C8B-B14F-4D97-AF65-F5344CB8AC3E}">
        <p14:creationId xmlns:p14="http://schemas.microsoft.com/office/powerpoint/2010/main" val="479691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64622" y="504196"/>
            <a:ext cx="4279378" cy="6218418"/>
          </a:xfrm>
        </p:spPr>
        <p:txBody>
          <a:bodyPr>
            <a:normAutofit fontScale="92500" lnSpcReduction="10000"/>
          </a:bodyPr>
          <a:lstStyle/>
          <a:p>
            <a:r>
              <a:rPr lang="en-US" dirty="0" smtClean="0"/>
              <a:t>Based in Chicago, Illinois</a:t>
            </a:r>
          </a:p>
          <a:p>
            <a:r>
              <a:rPr lang="en-US" dirty="0" smtClean="0"/>
              <a:t>“Pulp” magazine</a:t>
            </a:r>
          </a:p>
          <a:p>
            <a:r>
              <a:rPr lang="en-US" dirty="0" smtClean="0"/>
              <a:t>1923-1954</a:t>
            </a:r>
          </a:p>
          <a:p>
            <a:r>
              <a:rPr lang="en-US" dirty="0" smtClean="0"/>
              <a:t>Published “The Call of </a:t>
            </a:r>
            <a:r>
              <a:rPr lang="en-US" dirty="0" err="1" smtClean="0"/>
              <a:t>Cthulhu</a:t>
            </a:r>
            <a:r>
              <a:rPr lang="en-US" dirty="0" smtClean="0"/>
              <a:t>” in 1928</a:t>
            </a:r>
          </a:p>
          <a:p>
            <a:r>
              <a:rPr lang="en-US" dirty="0" smtClean="0"/>
              <a:t>Contributors included:</a:t>
            </a:r>
            <a:endParaRPr lang="en-US" dirty="0"/>
          </a:p>
          <a:p>
            <a:pPr lvl="1"/>
            <a:r>
              <a:rPr lang="en-US" dirty="0" smtClean="0"/>
              <a:t>H.P. Lovecraft</a:t>
            </a:r>
            <a:endParaRPr lang="en-US" dirty="0"/>
          </a:p>
          <a:p>
            <a:pPr lvl="1"/>
            <a:r>
              <a:rPr lang="en-US" dirty="0"/>
              <a:t>Robert Bloch (</a:t>
            </a:r>
            <a:r>
              <a:rPr lang="en-US" i="1" dirty="0"/>
              <a:t>Psycho</a:t>
            </a:r>
            <a:r>
              <a:rPr lang="en-US" dirty="0"/>
              <a:t>)</a:t>
            </a:r>
          </a:p>
          <a:p>
            <a:pPr lvl="1"/>
            <a:r>
              <a:rPr lang="en-US" dirty="0"/>
              <a:t>Robert E. Howard (</a:t>
            </a:r>
            <a:r>
              <a:rPr lang="en-US" i="1" dirty="0"/>
              <a:t>Conan the Barbarian</a:t>
            </a:r>
            <a:r>
              <a:rPr lang="en-US" dirty="0"/>
              <a:t> series)</a:t>
            </a:r>
          </a:p>
          <a:p>
            <a:pPr lvl="1"/>
            <a:r>
              <a:rPr lang="en-US" dirty="0"/>
              <a:t>Ray </a:t>
            </a:r>
            <a:r>
              <a:rPr lang="en-US" dirty="0" smtClean="0"/>
              <a:t>Bradbury</a:t>
            </a:r>
          </a:p>
        </p:txBody>
      </p:sp>
      <p:pic>
        <p:nvPicPr>
          <p:cNvPr id="4" name="Picture 3"/>
          <p:cNvPicPr>
            <a:picLocks noChangeAspect="1"/>
          </p:cNvPicPr>
          <p:nvPr/>
        </p:nvPicPr>
        <p:blipFill>
          <a:blip r:embed="rId2"/>
          <a:stretch>
            <a:fillRect/>
          </a:stretch>
        </p:blipFill>
        <p:spPr>
          <a:xfrm>
            <a:off x="0" y="0"/>
            <a:ext cx="4655964" cy="6858000"/>
          </a:xfrm>
          <a:prstGeom prst="rect">
            <a:avLst/>
          </a:prstGeom>
        </p:spPr>
      </p:pic>
    </p:spTree>
    <p:extLst>
      <p:ext uri="{BB962C8B-B14F-4D97-AF65-F5344CB8AC3E}">
        <p14:creationId xmlns:p14="http://schemas.microsoft.com/office/powerpoint/2010/main" val="52249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Lovecraft’s Literary Legacy</a:t>
            </a:r>
            <a:endParaRPr lang="en-US" dirty="0">
              <a:solidFill>
                <a:srgbClr val="F79646"/>
              </a:solidFill>
            </a:endParaRPr>
          </a:p>
        </p:txBody>
      </p:sp>
      <p:sp>
        <p:nvSpPr>
          <p:cNvPr id="3" name="Content Placeholder 2"/>
          <p:cNvSpPr>
            <a:spLocks noGrp="1"/>
          </p:cNvSpPr>
          <p:nvPr>
            <p:ph idx="1"/>
          </p:nvPr>
        </p:nvSpPr>
        <p:spPr/>
        <p:txBody>
          <a:bodyPr>
            <a:normAutofit fontScale="92500"/>
          </a:bodyPr>
          <a:lstStyle/>
          <a:p>
            <a:r>
              <a:rPr lang="en-US" dirty="0"/>
              <a:t>"[T]he only real horror in most of these fictions is the horror of bad taste and bad art." </a:t>
            </a:r>
            <a:r>
              <a:rPr lang="en-US" dirty="0" smtClean="0"/>
              <a:t>(Critic Edmund Wilson, 1945)</a:t>
            </a:r>
          </a:p>
          <a:p>
            <a:r>
              <a:rPr lang="en-US" dirty="0" smtClean="0"/>
              <a:t>“The </a:t>
            </a:r>
            <a:r>
              <a:rPr lang="en-US" dirty="0"/>
              <a:t>twentieth century's greatest practitioner of the classic horror tale</a:t>
            </a:r>
            <a:r>
              <a:rPr lang="en-US" dirty="0" smtClean="0"/>
              <a:t>.” (Stephen King, 1995)</a:t>
            </a:r>
          </a:p>
          <a:p>
            <a:r>
              <a:rPr lang="en-US" dirty="0" smtClean="0"/>
              <a:t>Huge influence on horror and speculative fiction</a:t>
            </a:r>
          </a:p>
          <a:p>
            <a:r>
              <a:rPr lang="en-US" dirty="0" smtClean="0"/>
              <a:t>Bust for award statue for World Fantasy Award (more on this later)</a:t>
            </a:r>
          </a:p>
          <a:p>
            <a:pPr marL="0" indent="0">
              <a:buNone/>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349553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76" y="-189605"/>
            <a:ext cx="8229600" cy="1143000"/>
          </a:xfrm>
        </p:spPr>
        <p:txBody>
          <a:bodyPr>
            <a:normAutofit/>
          </a:bodyPr>
          <a:lstStyle/>
          <a:p>
            <a:r>
              <a:rPr lang="en-US" sz="2800" dirty="0" smtClean="0"/>
              <a:t>Lovecraft’s </a:t>
            </a:r>
            <a:r>
              <a:rPr lang="en-US" sz="2800" i="1" dirty="0" smtClean="0"/>
              <a:t>At </a:t>
            </a:r>
            <a:r>
              <a:rPr lang="en-US" sz="2800" i="1" dirty="0"/>
              <a:t>the Mountains of Madness</a:t>
            </a:r>
            <a:r>
              <a:rPr lang="en-US" sz="2800" dirty="0"/>
              <a:t> </a:t>
            </a:r>
            <a:r>
              <a:rPr lang="en-US" sz="2800" dirty="0" smtClean="0"/>
              <a:t>(1936)</a:t>
            </a:r>
            <a:endParaRPr lang="en-US" sz="2800" dirty="0"/>
          </a:p>
        </p:txBody>
      </p:sp>
      <p:sp>
        <p:nvSpPr>
          <p:cNvPr id="3" name="Content Placeholder 2"/>
          <p:cNvSpPr>
            <a:spLocks noGrp="1"/>
          </p:cNvSpPr>
          <p:nvPr>
            <p:ph idx="1"/>
          </p:nvPr>
        </p:nvSpPr>
        <p:spPr>
          <a:xfrm>
            <a:off x="457200" y="1006610"/>
            <a:ext cx="8229600" cy="1305610"/>
          </a:xfrm>
        </p:spPr>
        <p:txBody>
          <a:bodyPr>
            <a:normAutofit/>
          </a:bodyPr>
          <a:lstStyle/>
          <a:p>
            <a:pPr marL="0" indent="0">
              <a:buNone/>
            </a:pPr>
            <a:r>
              <a:rPr lang="en-US" sz="2800" i="1" dirty="0" smtClean="0"/>
              <a:t>The Thing</a:t>
            </a:r>
            <a:r>
              <a:rPr lang="en-US" sz="2800" dirty="0" smtClean="0"/>
              <a:t> (1982)			</a:t>
            </a:r>
            <a:r>
              <a:rPr lang="en-US" sz="2800" i="1" dirty="0" smtClean="0"/>
              <a:t>Prometheus</a:t>
            </a:r>
            <a:r>
              <a:rPr lang="en-US" sz="2800" dirty="0" smtClean="0"/>
              <a:t> (2012)</a:t>
            </a:r>
            <a:endParaRPr lang="en-US" sz="2800" i="1" dirty="0" smtClean="0"/>
          </a:p>
          <a:p>
            <a:pPr marL="0" indent="0">
              <a:buNone/>
            </a:pPr>
            <a:r>
              <a:rPr lang="en-US" sz="2800" dirty="0" smtClean="0"/>
              <a:t>Dir. John Carpenter		Dir. Ridley Scott</a:t>
            </a:r>
            <a:endParaRPr lang="en-US" sz="2800" dirty="0"/>
          </a:p>
        </p:txBody>
      </p:sp>
      <p:pic>
        <p:nvPicPr>
          <p:cNvPr id="4" name="Picture 3"/>
          <p:cNvPicPr>
            <a:picLocks noChangeAspect="1"/>
          </p:cNvPicPr>
          <p:nvPr/>
        </p:nvPicPr>
        <p:blipFill>
          <a:blip r:embed="rId2"/>
          <a:stretch>
            <a:fillRect/>
          </a:stretch>
        </p:blipFill>
        <p:spPr>
          <a:xfrm>
            <a:off x="5140260" y="2312220"/>
            <a:ext cx="3045327" cy="4567991"/>
          </a:xfrm>
          <a:prstGeom prst="rect">
            <a:avLst/>
          </a:prstGeom>
        </p:spPr>
      </p:pic>
      <p:pic>
        <p:nvPicPr>
          <p:cNvPr id="6" name="Picture 5"/>
          <p:cNvPicPr>
            <a:picLocks noChangeAspect="1"/>
          </p:cNvPicPr>
          <p:nvPr/>
        </p:nvPicPr>
        <p:blipFill>
          <a:blip r:embed="rId3"/>
          <a:stretch>
            <a:fillRect/>
          </a:stretch>
        </p:blipFill>
        <p:spPr>
          <a:xfrm>
            <a:off x="457200" y="2312220"/>
            <a:ext cx="3030519" cy="4545779"/>
          </a:xfrm>
          <a:prstGeom prst="rect">
            <a:avLst/>
          </a:prstGeom>
        </p:spPr>
      </p:pic>
    </p:spTree>
    <p:extLst>
      <p:ext uri="{BB962C8B-B14F-4D97-AF65-F5344CB8AC3E}">
        <p14:creationId xmlns:p14="http://schemas.microsoft.com/office/powerpoint/2010/main" val="3936468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Lovecraft’s “Herbert West—</a:t>
            </a:r>
            <a:r>
              <a:rPr lang="en-US" sz="3200" dirty="0" err="1" smtClean="0"/>
              <a:t>Reanimator</a:t>
            </a:r>
            <a:r>
              <a:rPr lang="en-US" sz="3200" dirty="0" smtClean="0"/>
              <a:t>” (1922)</a:t>
            </a:r>
            <a:endParaRPr lang="en-US" sz="3200" dirty="0"/>
          </a:p>
        </p:txBody>
      </p:sp>
      <p:pic>
        <p:nvPicPr>
          <p:cNvPr id="4" name="Picture 3"/>
          <p:cNvPicPr>
            <a:picLocks noChangeAspect="1"/>
          </p:cNvPicPr>
          <p:nvPr/>
        </p:nvPicPr>
        <p:blipFill>
          <a:blip r:embed="rId2"/>
          <a:stretch>
            <a:fillRect/>
          </a:stretch>
        </p:blipFill>
        <p:spPr>
          <a:xfrm>
            <a:off x="0" y="1650973"/>
            <a:ext cx="4598456" cy="5207027"/>
          </a:xfrm>
          <a:prstGeom prst="rect">
            <a:avLst/>
          </a:prstGeom>
        </p:spPr>
      </p:pic>
      <p:sp>
        <p:nvSpPr>
          <p:cNvPr id="5" name="TextBox 4"/>
          <p:cNvSpPr txBox="1"/>
          <p:nvPr/>
        </p:nvSpPr>
        <p:spPr>
          <a:xfrm>
            <a:off x="4915681" y="5992153"/>
            <a:ext cx="3771119" cy="523220"/>
          </a:xfrm>
          <a:prstGeom prst="rect">
            <a:avLst/>
          </a:prstGeom>
          <a:noFill/>
        </p:spPr>
        <p:txBody>
          <a:bodyPr wrap="square" rtlCol="0">
            <a:spAutoFit/>
          </a:bodyPr>
          <a:lstStyle/>
          <a:p>
            <a:r>
              <a:rPr lang="en-US" sz="2800" dirty="0" smtClean="0"/>
              <a:t>Dir. Stuart Gordon, 1985</a:t>
            </a:r>
            <a:endParaRPr lang="en-US" sz="2800" dirty="0"/>
          </a:p>
        </p:txBody>
      </p:sp>
    </p:spTree>
    <p:extLst>
      <p:ext uri="{BB962C8B-B14F-4D97-AF65-F5344CB8AC3E}">
        <p14:creationId xmlns:p14="http://schemas.microsoft.com/office/powerpoint/2010/main" val="31214734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2608" y="31877"/>
            <a:ext cx="4214191" cy="1143000"/>
          </a:xfrm>
        </p:spPr>
        <p:txBody>
          <a:bodyPr>
            <a:normAutofit/>
          </a:bodyPr>
          <a:lstStyle/>
          <a:p>
            <a:r>
              <a:rPr lang="en-US" sz="3400" dirty="0" smtClean="0">
                <a:solidFill>
                  <a:schemeClr val="accent6"/>
                </a:solidFill>
              </a:rPr>
              <a:t>“The Call of </a:t>
            </a:r>
            <a:r>
              <a:rPr lang="en-US" sz="3400" dirty="0" err="1" smtClean="0">
                <a:solidFill>
                  <a:schemeClr val="accent6"/>
                </a:solidFill>
              </a:rPr>
              <a:t>Cthulhu</a:t>
            </a:r>
            <a:r>
              <a:rPr lang="en-US" sz="3400" dirty="0" smtClean="0">
                <a:solidFill>
                  <a:schemeClr val="accent6"/>
                </a:solidFill>
              </a:rPr>
              <a:t>”</a:t>
            </a:r>
            <a:endParaRPr lang="en-US" sz="3400" dirty="0">
              <a:solidFill>
                <a:schemeClr val="accent6"/>
              </a:solidFill>
            </a:endParaRPr>
          </a:p>
        </p:txBody>
      </p:sp>
      <p:sp>
        <p:nvSpPr>
          <p:cNvPr id="3" name="Content Placeholder 2"/>
          <p:cNvSpPr>
            <a:spLocks noGrp="1"/>
          </p:cNvSpPr>
          <p:nvPr>
            <p:ph idx="1"/>
          </p:nvPr>
        </p:nvSpPr>
        <p:spPr>
          <a:xfrm>
            <a:off x="4531147" y="1600200"/>
            <a:ext cx="4414426" cy="4954349"/>
          </a:xfrm>
        </p:spPr>
        <p:txBody>
          <a:bodyPr/>
          <a:lstStyle/>
          <a:p>
            <a:r>
              <a:rPr lang="en-US" dirty="0" smtClean="0"/>
              <a:t>Written 1926</a:t>
            </a:r>
          </a:p>
          <a:p>
            <a:r>
              <a:rPr lang="en-US" dirty="0" smtClean="0"/>
              <a:t>Published in </a:t>
            </a:r>
            <a:r>
              <a:rPr lang="en-US" i="1" dirty="0" smtClean="0"/>
              <a:t>Weird Tales</a:t>
            </a:r>
            <a:r>
              <a:rPr lang="en-US" dirty="0"/>
              <a:t> </a:t>
            </a:r>
            <a:r>
              <a:rPr lang="en-US" dirty="0" smtClean="0"/>
              <a:t>(1928)</a:t>
            </a:r>
          </a:p>
          <a:p>
            <a:r>
              <a:rPr lang="en-US" dirty="0" smtClean="0"/>
              <a:t>Lovecraft’s best-known tale</a:t>
            </a:r>
          </a:p>
          <a:p>
            <a:r>
              <a:rPr lang="en-US" dirty="0" smtClean="0"/>
              <a:t>Spawned “</a:t>
            </a:r>
            <a:r>
              <a:rPr lang="en-US" dirty="0" err="1" smtClean="0"/>
              <a:t>Cthulhu</a:t>
            </a:r>
            <a:r>
              <a:rPr lang="en-US" dirty="0" smtClean="0"/>
              <a:t> Mythos” – a shared fictional universe</a:t>
            </a:r>
            <a:endParaRPr lang="en-US" dirty="0"/>
          </a:p>
        </p:txBody>
      </p:sp>
      <p:pic>
        <p:nvPicPr>
          <p:cNvPr id="4" name="Picture 3"/>
          <p:cNvPicPr>
            <a:picLocks noChangeAspect="1"/>
          </p:cNvPicPr>
          <p:nvPr/>
        </p:nvPicPr>
        <p:blipFill>
          <a:blip r:embed="rId2"/>
          <a:stretch>
            <a:fillRect/>
          </a:stretch>
        </p:blipFill>
        <p:spPr>
          <a:xfrm>
            <a:off x="0" y="0"/>
            <a:ext cx="4472609" cy="6858000"/>
          </a:xfrm>
          <a:prstGeom prst="rect">
            <a:avLst/>
          </a:prstGeom>
        </p:spPr>
      </p:pic>
    </p:spTree>
    <p:extLst>
      <p:ext uri="{BB962C8B-B14F-4D97-AF65-F5344CB8AC3E}">
        <p14:creationId xmlns:p14="http://schemas.microsoft.com/office/powerpoint/2010/main" val="124342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2325</TotalTime>
  <Words>2103</Words>
  <Application>Microsoft Macintosh PowerPoint</Application>
  <PresentationFormat>On-screen Show (4:3)</PresentationFormat>
  <Paragraphs>168</Paragraphs>
  <Slides>41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Calibri</vt:lpstr>
      <vt:lpstr>Arial</vt:lpstr>
      <vt:lpstr>Black</vt:lpstr>
      <vt:lpstr>H.P. Lovecraft, “The Call of Cthulhu” </vt:lpstr>
      <vt:lpstr>H.P. Lovecraft (1890-1937)</vt:lpstr>
      <vt:lpstr>“Weird” Fiction</vt:lpstr>
      <vt:lpstr>Lovecraft, “Supernatural Horror in Literature” (1927)</vt:lpstr>
      <vt:lpstr>PowerPoint Presentation</vt:lpstr>
      <vt:lpstr>Lovecraft’s Literary Legacy</vt:lpstr>
      <vt:lpstr>Lovecraft’s At the Mountains of Madness (1936)</vt:lpstr>
      <vt:lpstr>Lovecraft’s “Herbert West—Reanimator” (1922)</vt:lpstr>
      <vt:lpstr>“The Call of Cthulhu”</vt:lpstr>
      <vt:lpstr>Necronomicon</vt:lpstr>
      <vt:lpstr>Lovecraft’s Sketch of Cthulhu</vt:lpstr>
      <vt:lpstr>Cthulhu Fan Art</vt:lpstr>
      <vt:lpstr>Cthulhu Fan Art</vt:lpstr>
      <vt:lpstr>Cthulhu Fan Art</vt:lpstr>
      <vt:lpstr>Cthulhu Fan Art</vt:lpstr>
      <vt:lpstr>Cthulhu Fan Art</vt:lpstr>
      <vt:lpstr>Cthulhu Fan Art</vt:lpstr>
      <vt:lpstr>Cthulhu Fan Art</vt:lpstr>
      <vt:lpstr>Cthulhu Fan Art</vt:lpstr>
      <vt:lpstr>Cthulhu Fan Art (South Park) https://www.youtube.com/watch?v=AsKEPLBgJu0 </vt:lpstr>
      <vt:lpstr>Alfred, Lord Tennyson, “The Kraken” (1830)</vt:lpstr>
      <vt:lpstr>Signal Question</vt:lpstr>
      <vt:lpstr>Lovecraft, “Supernatural Horror in Literature” (1927)</vt:lpstr>
      <vt:lpstr>Lovecraft, “Supernatural Horror in Literature” (1927)</vt:lpstr>
      <vt:lpstr>Science and the “Weird” Tale</vt:lpstr>
      <vt:lpstr>Science and the “Weird” Tale</vt:lpstr>
      <vt:lpstr>Why is the story made up of so many texts? </vt:lpstr>
      <vt:lpstr>Notes on Language</vt:lpstr>
      <vt:lpstr>Signal Question</vt:lpstr>
      <vt:lpstr>Lovecraft’s Legacy: Racism</vt:lpstr>
      <vt:lpstr>Lovecraft’s Legacy: Racism</vt:lpstr>
      <vt:lpstr>Signal Question</vt:lpstr>
      <vt:lpstr>Controversy: World Fantasy Award </vt:lpstr>
      <vt:lpstr>Lovecraft on Hitler</vt:lpstr>
      <vt:lpstr>Common Defense’s of Lovecraft’s Racism</vt:lpstr>
      <vt:lpstr>Signal Question</vt:lpstr>
      <vt:lpstr>Responses</vt:lpstr>
      <vt:lpstr>Responses</vt:lpstr>
      <vt:lpstr>Responses</vt:lpstr>
      <vt:lpstr>World Fantasy Award</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11 – Cosmic Dread  H.P. Lovecraft, “The Call of Cthulhu” Alien (dir. Ridley Scott, 1979)  </dc:title>
  <dc:creator>Joshua Lam</dc:creator>
  <cp:lastModifiedBy>Microsoft Office User</cp:lastModifiedBy>
  <cp:revision>69</cp:revision>
  <dcterms:created xsi:type="dcterms:W3CDTF">2015-04-01T10:39:23Z</dcterms:created>
  <dcterms:modified xsi:type="dcterms:W3CDTF">2018-02-13T23:18:16Z</dcterms:modified>
</cp:coreProperties>
</file>